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7" r:id="rId10"/>
    <p:sldId id="263" r:id="rId11"/>
    <p:sldId id="268" r:id="rId12"/>
    <p:sldId id="264" r:id="rId13"/>
    <p:sldId id="265" r:id="rId14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802" y="6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1777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280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966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600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6" name="Text 1"/>
          <p:cNvSpPr/>
          <p:nvPr/>
        </p:nvSpPr>
        <p:spPr>
          <a:xfrm>
            <a:off x="761167" y="772478"/>
            <a:ext cx="7621667" cy="46892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385"/>
              </a:lnSpc>
              <a:buNone/>
            </a:pPr>
            <a:endParaRPr lang="en-US" sz="5908" dirty="0"/>
          </a:p>
        </p:txBody>
      </p:sp>
      <p:sp>
        <p:nvSpPr>
          <p:cNvPr id="7" name="Text 2"/>
          <p:cNvSpPr/>
          <p:nvPr/>
        </p:nvSpPr>
        <p:spPr>
          <a:xfrm>
            <a:off x="761167" y="5787866"/>
            <a:ext cx="7621667" cy="10440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40"/>
              </a:lnSpc>
              <a:buNone/>
            </a:pPr>
            <a:endParaRPr lang="en-US" sz="1712" dirty="0"/>
          </a:p>
        </p:txBody>
      </p:sp>
      <p:sp>
        <p:nvSpPr>
          <p:cNvPr id="10" name="Text 4"/>
          <p:cNvSpPr/>
          <p:nvPr/>
        </p:nvSpPr>
        <p:spPr>
          <a:xfrm>
            <a:off x="1217771" y="7076480"/>
            <a:ext cx="2020967" cy="3805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97"/>
              </a:lnSpc>
              <a:buNone/>
            </a:pPr>
            <a:endParaRPr lang="en-US" sz="214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649B6C-90FE-7529-0ED9-2364D842CFEC}"/>
              </a:ext>
            </a:extLst>
          </p:cNvPr>
          <p:cNvSpPr txBox="1"/>
          <p:nvPr/>
        </p:nvSpPr>
        <p:spPr>
          <a:xfrm>
            <a:off x="1" y="692960"/>
            <a:ext cx="14630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800" dirty="0">
                <a:solidFill>
                  <a:schemeClr val="accent2">
                    <a:lumMod val="60000"/>
                    <a:lumOff val="40000"/>
                  </a:schemeClr>
                </a:solidFill>
                <a:latin typeface="Sora"/>
              </a:rPr>
              <a:t>CSA0888-PYTHON PROGRAMMING FOR NATURAL LANGUAGE PROCESSING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FF1BE3-DC15-6F8C-AC39-956DB4BD13D8}"/>
              </a:ext>
            </a:extLst>
          </p:cNvPr>
          <p:cNvSpPr txBox="1"/>
          <p:nvPr/>
        </p:nvSpPr>
        <p:spPr>
          <a:xfrm>
            <a:off x="5414288" y="2387721"/>
            <a:ext cx="4104409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accent5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Capstone Project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B49FF-A720-83A9-CCD1-DB9E79E084E1}"/>
              </a:ext>
            </a:extLst>
          </p:cNvPr>
          <p:cNvSpPr txBox="1"/>
          <p:nvPr/>
        </p:nvSpPr>
        <p:spPr>
          <a:xfrm>
            <a:off x="4785013" y="6065844"/>
            <a:ext cx="50603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1">
                    <a:lumMod val="20000"/>
                    <a:lumOff val="80000"/>
                  </a:schemeClr>
                </a:solidFill>
                <a:latin typeface="Copperplate Gothic Bold" panose="020E0705020206020404" pitchFamily="34" charset="0"/>
              </a:rPr>
              <a:t>                                    By</a:t>
            </a:r>
          </a:p>
          <a:p>
            <a:r>
              <a:rPr lang="en-IN" dirty="0">
                <a:solidFill>
                  <a:schemeClr val="accent1">
                    <a:lumMod val="20000"/>
                    <a:lumOff val="80000"/>
                  </a:schemeClr>
                </a:solidFill>
                <a:latin typeface="Copperplate Gothic Bold" panose="020E0705020206020404" pitchFamily="34" charset="0"/>
              </a:rPr>
              <a:t>           Aravinth Raj [192210197]</a:t>
            </a:r>
          </a:p>
          <a:p>
            <a:r>
              <a:rPr lang="en-IN" dirty="0">
                <a:solidFill>
                  <a:schemeClr val="accent1">
                    <a:lumMod val="20000"/>
                    <a:lumOff val="80000"/>
                  </a:schemeClr>
                </a:solidFill>
                <a:latin typeface="Copperplate Gothic Bold" panose="020E0705020206020404" pitchFamily="34" charset="0"/>
              </a:rPr>
              <a:t>Praison Sam Asirvatham[192210260]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71BA75-80D6-FEDC-0B56-BA10905E8B28}"/>
              </a:ext>
            </a:extLst>
          </p:cNvPr>
          <p:cNvSpPr txBox="1"/>
          <p:nvPr/>
        </p:nvSpPr>
        <p:spPr>
          <a:xfrm>
            <a:off x="1735282" y="3968171"/>
            <a:ext cx="106818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ea typeface="Sora" pitchFamily="34" charset="-122"/>
                <a:cs typeface="Sora" pitchFamily="34" charset="-120"/>
              </a:rPr>
              <a:t>Slithering Adventures: A Graphical User Interface (GUI) Snake Game</a:t>
            </a:r>
            <a:endParaRPr lang="en-US" sz="2400" dirty="0">
              <a:solidFill>
                <a:schemeClr val="accent2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endParaRPr lang="en-IN" sz="2400" dirty="0">
              <a:solidFill>
                <a:schemeClr val="accent2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564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3"/>
          <p:cNvSpPr/>
          <p:nvPr/>
        </p:nvSpPr>
        <p:spPr>
          <a:xfrm>
            <a:off x="1089898" y="4942880"/>
            <a:ext cx="2957393" cy="3696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1"/>
              </a:lnSpc>
              <a:buNone/>
            </a:pPr>
            <a:endParaRPr lang="en-US" sz="2329" dirty="0"/>
          </a:p>
        </p:txBody>
      </p:sp>
      <p:sp>
        <p:nvSpPr>
          <p:cNvPr id="8" name="Text 4"/>
          <p:cNvSpPr/>
          <p:nvPr/>
        </p:nvSpPr>
        <p:spPr>
          <a:xfrm>
            <a:off x="1089898" y="5454491"/>
            <a:ext cx="3677007" cy="15139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81"/>
              </a:lnSpc>
              <a:buNone/>
            </a:pPr>
            <a:endParaRPr lang="en-US" sz="1863" dirty="0"/>
          </a:p>
        </p:txBody>
      </p:sp>
      <p:sp>
        <p:nvSpPr>
          <p:cNvPr id="10" name="Text 6"/>
          <p:cNvSpPr/>
          <p:nvPr/>
        </p:nvSpPr>
        <p:spPr>
          <a:xfrm>
            <a:off x="5476637" y="4942880"/>
            <a:ext cx="3677007" cy="7393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11"/>
              </a:lnSpc>
              <a:buNone/>
            </a:pPr>
            <a:endParaRPr lang="en-US" sz="2329" dirty="0"/>
          </a:p>
        </p:txBody>
      </p:sp>
      <p:sp>
        <p:nvSpPr>
          <p:cNvPr id="11" name="Text 7"/>
          <p:cNvSpPr/>
          <p:nvPr/>
        </p:nvSpPr>
        <p:spPr>
          <a:xfrm>
            <a:off x="5476637" y="5824180"/>
            <a:ext cx="3677007" cy="15139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81"/>
              </a:lnSpc>
              <a:buNone/>
            </a:pPr>
            <a:endParaRPr lang="en-US" sz="1863" dirty="0"/>
          </a:p>
        </p:txBody>
      </p:sp>
      <p:sp>
        <p:nvSpPr>
          <p:cNvPr id="13" name="Text 9"/>
          <p:cNvSpPr/>
          <p:nvPr/>
        </p:nvSpPr>
        <p:spPr>
          <a:xfrm>
            <a:off x="9863376" y="4942880"/>
            <a:ext cx="3677007" cy="7393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11"/>
              </a:lnSpc>
              <a:buNone/>
            </a:pPr>
            <a:endParaRPr lang="en-US" sz="2329" dirty="0"/>
          </a:p>
        </p:txBody>
      </p:sp>
      <p:sp>
        <p:nvSpPr>
          <p:cNvPr id="14" name="Text 10"/>
          <p:cNvSpPr/>
          <p:nvPr/>
        </p:nvSpPr>
        <p:spPr>
          <a:xfrm>
            <a:off x="9863376" y="5824180"/>
            <a:ext cx="3677007" cy="11354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81"/>
              </a:lnSpc>
              <a:buNone/>
            </a:pPr>
            <a:endParaRPr lang="en-US" sz="1863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876E84E-D58D-CC6D-C7E6-EA7673234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898" y="1930757"/>
            <a:ext cx="5576570" cy="4102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2D507B-1B75-4D16-8F89-C9BFC76647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934" y="2052042"/>
            <a:ext cx="5405356" cy="38595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081D726-AAFF-8339-1B10-F82BAAB73B2D}"/>
              </a:ext>
            </a:extLst>
          </p:cNvPr>
          <p:cNvSpPr txBox="1"/>
          <p:nvPr/>
        </p:nvSpPr>
        <p:spPr>
          <a:xfrm>
            <a:off x="3840480" y="746760"/>
            <a:ext cx="74371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haroni" panose="02010803020104030203" pitchFamily="2" charset="-79"/>
                <a:cs typeface="Aharoni" panose="02010803020104030203" pitchFamily="2" charset="-79"/>
              </a:rPr>
              <a:t>			OUTPUT</a:t>
            </a:r>
            <a:endParaRPr lang="en-IN" sz="6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9573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53321" y="3612118"/>
            <a:ext cx="6939915" cy="7393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822"/>
              </a:lnSpc>
              <a:buNone/>
            </a:pPr>
            <a:r>
              <a:rPr lang="en-US" sz="4657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Results and Discussion</a:t>
            </a:r>
            <a:endParaRPr lang="en-US" sz="4657" dirty="0"/>
          </a:p>
        </p:txBody>
      </p:sp>
      <p:sp>
        <p:nvSpPr>
          <p:cNvPr id="6" name="Shape 2"/>
          <p:cNvSpPr/>
          <p:nvPr/>
        </p:nvSpPr>
        <p:spPr>
          <a:xfrm>
            <a:off x="853321" y="4706303"/>
            <a:ext cx="4150162" cy="2868454"/>
          </a:xfrm>
          <a:prstGeom prst="roundRect">
            <a:avLst>
              <a:gd name="adj" fmla="val 1485"/>
            </a:avLst>
          </a:prstGeom>
          <a:solidFill>
            <a:srgbClr val="26262B"/>
          </a:solidFill>
          <a:ln/>
        </p:spPr>
      </p:sp>
      <p:sp>
        <p:nvSpPr>
          <p:cNvPr id="7" name="Text 3"/>
          <p:cNvSpPr/>
          <p:nvPr/>
        </p:nvSpPr>
        <p:spPr>
          <a:xfrm>
            <a:off x="1089898" y="4942880"/>
            <a:ext cx="2957393" cy="3696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1"/>
              </a:lnSpc>
              <a:buNone/>
            </a:pPr>
            <a:r>
              <a:rPr lang="en-US" sz="232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Functional Game</a:t>
            </a:r>
            <a:endParaRPr lang="en-US" sz="2329" dirty="0"/>
          </a:p>
        </p:txBody>
      </p:sp>
      <p:sp>
        <p:nvSpPr>
          <p:cNvPr id="8" name="Text 4"/>
          <p:cNvSpPr/>
          <p:nvPr/>
        </p:nvSpPr>
        <p:spPr>
          <a:xfrm>
            <a:off x="1089898" y="5454491"/>
            <a:ext cx="3677007" cy="15139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81"/>
              </a:lnSpc>
              <a:buNone/>
            </a:pPr>
            <a:r>
              <a:rPr lang="en-US" sz="1863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project successfully delivered a functional and engaging GUI-based Snake game that met the defined objectives.</a:t>
            </a:r>
            <a:endParaRPr lang="en-US" sz="1863" dirty="0"/>
          </a:p>
        </p:txBody>
      </p:sp>
      <p:sp>
        <p:nvSpPr>
          <p:cNvPr id="9" name="Shape 5"/>
          <p:cNvSpPr/>
          <p:nvPr/>
        </p:nvSpPr>
        <p:spPr>
          <a:xfrm>
            <a:off x="5240060" y="4706303"/>
            <a:ext cx="4150162" cy="2868454"/>
          </a:xfrm>
          <a:prstGeom prst="roundRect">
            <a:avLst>
              <a:gd name="adj" fmla="val 1485"/>
            </a:avLst>
          </a:prstGeom>
          <a:solidFill>
            <a:srgbClr val="26262B"/>
          </a:solidFill>
          <a:ln/>
        </p:spPr>
      </p:sp>
      <p:sp>
        <p:nvSpPr>
          <p:cNvPr id="10" name="Text 6"/>
          <p:cNvSpPr/>
          <p:nvPr/>
        </p:nvSpPr>
        <p:spPr>
          <a:xfrm>
            <a:off x="5476637" y="4942880"/>
            <a:ext cx="3677007" cy="7393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11"/>
              </a:lnSpc>
              <a:buNone/>
            </a:pPr>
            <a:r>
              <a:rPr lang="en-US" sz="232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Modern Design Principles</a:t>
            </a:r>
            <a:endParaRPr lang="en-US" sz="2329" dirty="0"/>
          </a:p>
        </p:txBody>
      </p:sp>
      <p:sp>
        <p:nvSpPr>
          <p:cNvPr id="11" name="Text 7"/>
          <p:cNvSpPr/>
          <p:nvPr/>
        </p:nvSpPr>
        <p:spPr>
          <a:xfrm>
            <a:off x="5476637" y="5824180"/>
            <a:ext cx="3677007" cy="15139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81"/>
              </a:lnSpc>
              <a:buNone/>
            </a:pPr>
            <a:r>
              <a:rPr lang="en-US" sz="1863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results demonstrate the benefits of utilizing modern design principles in game development.</a:t>
            </a:r>
            <a:endParaRPr lang="en-US" sz="1863" dirty="0"/>
          </a:p>
        </p:txBody>
      </p:sp>
      <p:sp>
        <p:nvSpPr>
          <p:cNvPr id="12" name="Shape 8"/>
          <p:cNvSpPr/>
          <p:nvPr/>
        </p:nvSpPr>
        <p:spPr>
          <a:xfrm>
            <a:off x="9626798" y="4706303"/>
            <a:ext cx="4150162" cy="2868454"/>
          </a:xfrm>
          <a:prstGeom prst="roundRect">
            <a:avLst>
              <a:gd name="adj" fmla="val 1485"/>
            </a:avLst>
          </a:prstGeom>
          <a:solidFill>
            <a:srgbClr val="26262B"/>
          </a:solidFill>
          <a:ln/>
        </p:spPr>
      </p:sp>
      <p:sp>
        <p:nvSpPr>
          <p:cNvPr id="13" name="Text 9"/>
          <p:cNvSpPr/>
          <p:nvPr/>
        </p:nvSpPr>
        <p:spPr>
          <a:xfrm>
            <a:off x="9863376" y="4942880"/>
            <a:ext cx="3677007" cy="7393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11"/>
              </a:lnSpc>
              <a:buNone/>
            </a:pPr>
            <a:r>
              <a:rPr lang="en-US" sz="232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Efficient Implementation</a:t>
            </a:r>
            <a:endParaRPr lang="en-US" sz="2329" dirty="0"/>
          </a:p>
        </p:txBody>
      </p:sp>
      <p:sp>
        <p:nvSpPr>
          <p:cNvPr id="14" name="Text 10"/>
          <p:cNvSpPr/>
          <p:nvPr/>
        </p:nvSpPr>
        <p:spPr>
          <a:xfrm>
            <a:off x="9863376" y="5824180"/>
            <a:ext cx="3677007" cy="11354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81"/>
              </a:lnSpc>
              <a:buNone/>
            </a:pPr>
            <a:r>
              <a:rPr lang="en-US" sz="1863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efficient implementation strategies used in the project contributed to its success.</a:t>
            </a:r>
            <a:endParaRPr lang="en-US" sz="1863" dirty="0"/>
          </a:p>
        </p:txBody>
      </p:sp>
    </p:spTree>
    <p:extLst>
      <p:ext uri="{BB962C8B-B14F-4D97-AF65-F5344CB8AC3E}">
        <p14:creationId xmlns:p14="http://schemas.microsoft.com/office/powerpoint/2010/main" val="2699021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9600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47487" y="3611880"/>
            <a:ext cx="5920026" cy="7399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827"/>
              </a:lnSpc>
              <a:buNone/>
            </a:pPr>
            <a:r>
              <a:rPr lang="en-US" sz="4661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Conclusion</a:t>
            </a:r>
            <a:endParaRPr lang="en-US" sz="4661" dirty="0"/>
          </a:p>
        </p:txBody>
      </p:sp>
      <p:sp>
        <p:nvSpPr>
          <p:cNvPr id="6" name="Shape 2"/>
          <p:cNvSpPr/>
          <p:nvPr/>
        </p:nvSpPr>
        <p:spPr>
          <a:xfrm>
            <a:off x="847487" y="4707017"/>
            <a:ext cx="4153972" cy="2870716"/>
          </a:xfrm>
          <a:prstGeom prst="roundRect">
            <a:avLst>
              <a:gd name="adj" fmla="val 1485"/>
            </a:avLst>
          </a:prstGeom>
          <a:solidFill>
            <a:srgbClr val="26262B"/>
          </a:solidFill>
          <a:ln/>
        </p:spPr>
      </p:sp>
      <p:sp>
        <p:nvSpPr>
          <p:cNvPr id="7" name="Text 3"/>
          <p:cNvSpPr/>
          <p:nvPr/>
        </p:nvSpPr>
        <p:spPr>
          <a:xfrm>
            <a:off x="1084183" y="4943713"/>
            <a:ext cx="3583067" cy="369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3"/>
              </a:lnSpc>
              <a:buNone/>
            </a:pPr>
            <a:r>
              <a:rPr lang="en-US" sz="2331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GUI-Based Snake Game</a:t>
            </a:r>
            <a:endParaRPr lang="en-US" sz="2331" dirty="0"/>
          </a:p>
        </p:txBody>
      </p:sp>
      <p:sp>
        <p:nvSpPr>
          <p:cNvPr id="8" name="Text 4"/>
          <p:cNvSpPr/>
          <p:nvPr/>
        </p:nvSpPr>
        <p:spPr>
          <a:xfrm>
            <a:off x="1084183" y="5455682"/>
            <a:ext cx="3680579" cy="11365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83"/>
              </a:lnSpc>
              <a:buNone/>
            </a:pPr>
            <a:r>
              <a:rPr lang="en-US" sz="1865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project showcased the development of a GUI-based Snake game.</a:t>
            </a:r>
            <a:endParaRPr lang="en-US" sz="1865" dirty="0"/>
          </a:p>
        </p:txBody>
      </p:sp>
      <p:sp>
        <p:nvSpPr>
          <p:cNvPr id="9" name="Shape 5"/>
          <p:cNvSpPr/>
          <p:nvPr/>
        </p:nvSpPr>
        <p:spPr>
          <a:xfrm>
            <a:off x="5238155" y="4707017"/>
            <a:ext cx="4153972" cy="2870716"/>
          </a:xfrm>
          <a:prstGeom prst="roundRect">
            <a:avLst>
              <a:gd name="adj" fmla="val 1485"/>
            </a:avLst>
          </a:prstGeom>
          <a:solidFill>
            <a:srgbClr val="26262B"/>
          </a:solidFill>
          <a:ln/>
        </p:spPr>
      </p:sp>
      <p:sp>
        <p:nvSpPr>
          <p:cNvPr id="10" name="Text 6"/>
          <p:cNvSpPr/>
          <p:nvPr/>
        </p:nvSpPr>
        <p:spPr>
          <a:xfrm>
            <a:off x="5474851" y="4943713"/>
            <a:ext cx="3680579" cy="7398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13"/>
              </a:lnSpc>
              <a:buNone/>
            </a:pPr>
            <a:r>
              <a:rPr lang="en-US" sz="2331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Modern Design Principles</a:t>
            </a:r>
            <a:endParaRPr lang="en-US" sz="2331" dirty="0"/>
          </a:p>
        </p:txBody>
      </p:sp>
      <p:sp>
        <p:nvSpPr>
          <p:cNvPr id="11" name="Text 7"/>
          <p:cNvSpPr/>
          <p:nvPr/>
        </p:nvSpPr>
        <p:spPr>
          <a:xfrm>
            <a:off x="5474851" y="5825609"/>
            <a:ext cx="3680579" cy="11365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83"/>
              </a:lnSpc>
              <a:buNone/>
            </a:pPr>
            <a:r>
              <a:rPr lang="en-US" sz="1865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Demonstrated the effectiveness of using modern design principles.</a:t>
            </a:r>
            <a:endParaRPr lang="en-US" sz="1865" dirty="0"/>
          </a:p>
        </p:txBody>
      </p:sp>
      <p:sp>
        <p:nvSpPr>
          <p:cNvPr id="12" name="Shape 8"/>
          <p:cNvSpPr/>
          <p:nvPr/>
        </p:nvSpPr>
        <p:spPr>
          <a:xfrm>
            <a:off x="9628823" y="4707017"/>
            <a:ext cx="4153972" cy="2870716"/>
          </a:xfrm>
          <a:prstGeom prst="roundRect">
            <a:avLst>
              <a:gd name="adj" fmla="val 1485"/>
            </a:avLst>
          </a:prstGeom>
          <a:solidFill>
            <a:srgbClr val="26262B"/>
          </a:solidFill>
          <a:ln/>
        </p:spPr>
      </p:sp>
      <p:sp>
        <p:nvSpPr>
          <p:cNvPr id="13" name="Text 9"/>
          <p:cNvSpPr/>
          <p:nvPr/>
        </p:nvSpPr>
        <p:spPr>
          <a:xfrm>
            <a:off x="9865519" y="4943713"/>
            <a:ext cx="3680579" cy="7398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13"/>
              </a:lnSpc>
              <a:buNone/>
            </a:pPr>
            <a:r>
              <a:rPr lang="en-US" sz="2331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Programming Techniques</a:t>
            </a:r>
            <a:endParaRPr lang="en-US" sz="2331" dirty="0"/>
          </a:p>
        </p:txBody>
      </p:sp>
      <p:sp>
        <p:nvSpPr>
          <p:cNvPr id="14" name="Text 10"/>
          <p:cNvSpPr/>
          <p:nvPr/>
        </p:nvSpPr>
        <p:spPr>
          <a:xfrm>
            <a:off x="9865519" y="5825609"/>
            <a:ext cx="3680579" cy="15154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83"/>
              </a:lnSpc>
              <a:buNone/>
            </a:pPr>
            <a:r>
              <a:rPr lang="en-US" sz="1865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Highlighted the importance of advanced programming techniques in game development.</a:t>
            </a:r>
            <a:endParaRPr lang="en-US" sz="186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505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31505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4752" y="2741890"/>
            <a:ext cx="4884777" cy="274772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42248" y="661749"/>
            <a:ext cx="6635829" cy="7519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921"/>
              </a:lnSpc>
              <a:buNone/>
            </a:pPr>
            <a:r>
              <a:rPr lang="en-US" sz="4737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Future Enhancements</a:t>
            </a:r>
            <a:endParaRPr lang="en-US" sz="4737" dirty="0"/>
          </a:p>
        </p:txBody>
      </p:sp>
      <p:sp>
        <p:nvSpPr>
          <p:cNvPr id="7" name="Shape 2"/>
          <p:cNvSpPr/>
          <p:nvPr/>
        </p:nvSpPr>
        <p:spPr>
          <a:xfrm>
            <a:off x="842248" y="1774627"/>
            <a:ext cx="7459504" cy="1771293"/>
          </a:xfrm>
          <a:prstGeom prst="roundRect">
            <a:avLst>
              <a:gd name="adj" fmla="val 2445"/>
            </a:avLst>
          </a:prstGeom>
          <a:solidFill>
            <a:srgbClr val="26262B"/>
          </a:solidFill>
          <a:ln/>
        </p:spPr>
      </p:sp>
      <p:sp>
        <p:nvSpPr>
          <p:cNvPr id="8" name="Text 3"/>
          <p:cNvSpPr/>
          <p:nvPr/>
        </p:nvSpPr>
        <p:spPr>
          <a:xfrm>
            <a:off x="1082873" y="2015252"/>
            <a:ext cx="3705939" cy="3758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61"/>
              </a:lnSpc>
              <a:buNone/>
            </a:pPr>
            <a:r>
              <a:rPr lang="en-US" sz="236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Additional Game Modes</a:t>
            </a:r>
            <a:endParaRPr lang="en-US" sz="2369" dirty="0"/>
          </a:p>
        </p:txBody>
      </p:sp>
      <p:sp>
        <p:nvSpPr>
          <p:cNvPr id="9" name="Text 4"/>
          <p:cNvSpPr/>
          <p:nvPr/>
        </p:nvSpPr>
        <p:spPr>
          <a:xfrm>
            <a:off x="1082873" y="2535436"/>
            <a:ext cx="6978253" cy="7698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32"/>
              </a:lnSpc>
              <a:buNone/>
            </a:pPr>
            <a:r>
              <a:rPr lang="en-US" sz="1895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Potential enhancement to introduce new game modes for added variety.</a:t>
            </a:r>
            <a:endParaRPr lang="en-US" sz="1895" dirty="0"/>
          </a:p>
        </p:txBody>
      </p:sp>
      <p:sp>
        <p:nvSpPr>
          <p:cNvPr id="10" name="Shape 5"/>
          <p:cNvSpPr/>
          <p:nvPr/>
        </p:nvSpPr>
        <p:spPr>
          <a:xfrm>
            <a:off x="842248" y="3786545"/>
            <a:ext cx="7459504" cy="1771293"/>
          </a:xfrm>
          <a:prstGeom prst="roundRect">
            <a:avLst>
              <a:gd name="adj" fmla="val 2445"/>
            </a:avLst>
          </a:prstGeom>
          <a:solidFill>
            <a:srgbClr val="26262B"/>
          </a:solidFill>
          <a:ln/>
        </p:spPr>
      </p:sp>
      <p:sp>
        <p:nvSpPr>
          <p:cNvPr id="11" name="Text 6"/>
          <p:cNvSpPr/>
          <p:nvPr/>
        </p:nvSpPr>
        <p:spPr>
          <a:xfrm>
            <a:off x="1082873" y="4027170"/>
            <a:ext cx="3007995" cy="3758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61"/>
              </a:lnSpc>
              <a:buNone/>
            </a:pPr>
            <a:r>
              <a:rPr lang="en-US" sz="236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More Levels</a:t>
            </a:r>
            <a:endParaRPr lang="en-US" sz="2369" dirty="0"/>
          </a:p>
        </p:txBody>
      </p:sp>
      <p:sp>
        <p:nvSpPr>
          <p:cNvPr id="12" name="Text 7"/>
          <p:cNvSpPr/>
          <p:nvPr/>
        </p:nvSpPr>
        <p:spPr>
          <a:xfrm>
            <a:off x="1082873" y="4547354"/>
            <a:ext cx="6978253" cy="7698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32"/>
              </a:lnSpc>
              <a:buNone/>
            </a:pPr>
            <a:r>
              <a:rPr lang="en-US" sz="1895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Consider expanding the game with additional levels to challenge players.</a:t>
            </a:r>
            <a:endParaRPr lang="en-US" sz="1895" dirty="0"/>
          </a:p>
        </p:txBody>
      </p:sp>
      <p:sp>
        <p:nvSpPr>
          <p:cNvPr id="13" name="Shape 8"/>
          <p:cNvSpPr/>
          <p:nvPr/>
        </p:nvSpPr>
        <p:spPr>
          <a:xfrm>
            <a:off x="842248" y="5798463"/>
            <a:ext cx="7459504" cy="1771293"/>
          </a:xfrm>
          <a:prstGeom prst="roundRect">
            <a:avLst>
              <a:gd name="adj" fmla="val 2445"/>
            </a:avLst>
          </a:prstGeom>
          <a:solidFill>
            <a:srgbClr val="26262B"/>
          </a:solidFill>
          <a:ln/>
        </p:spPr>
      </p:sp>
      <p:sp>
        <p:nvSpPr>
          <p:cNvPr id="14" name="Text 9"/>
          <p:cNvSpPr/>
          <p:nvPr/>
        </p:nvSpPr>
        <p:spPr>
          <a:xfrm>
            <a:off x="1082873" y="6039088"/>
            <a:ext cx="3007995" cy="3758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61"/>
              </a:lnSpc>
              <a:buNone/>
            </a:pPr>
            <a:r>
              <a:rPr lang="en-US" sz="236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Challenges</a:t>
            </a:r>
            <a:endParaRPr lang="en-US" sz="2369" dirty="0"/>
          </a:p>
        </p:txBody>
      </p:sp>
      <p:sp>
        <p:nvSpPr>
          <p:cNvPr id="15" name="Text 10"/>
          <p:cNvSpPr/>
          <p:nvPr/>
        </p:nvSpPr>
        <p:spPr>
          <a:xfrm>
            <a:off x="1082873" y="6559272"/>
            <a:ext cx="6978253" cy="7698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32"/>
              </a:lnSpc>
              <a:buNone/>
            </a:pPr>
            <a:r>
              <a:rPr lang="en-US" sz="1895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Incorporate new challenges to keep users engaged and excited.</a:t>
            </a:r>
            <a:endParaRPr lang="en-US" sz="189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5820" y="2879050"/>
            <a:ext cx="4942761" cy="247138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61167" y="772478"/>
            <a:ext cx="7621667" cy="46892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385"/>
              </a:lnSpc>
              <a:buNone/>
            </a:pPr>
            <a:r>
              <a:rPr lang="en-US" sz="5908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Slithering Adventures: A Graphical User Interface (GUI) Snake Game</a:t>
            </a:r>
            <a:endParaRPr lang="en-US" sz="5908" dirty="0"/>
          </a:p>
        </p:txBody>
      </p:sp>
      <p:sp>
        <p:nvSpPr>
          <p:cNvPr id="7" name="Text 2"/>
          <p:cNvSpPr/>
          <p:nvPr/>
        </p:nvSpPr>
        <p:spPr>
          <a:xfrm>
            <a:off x="761167" y="5787866"/>
            <a:ext cx="7621667" cy="10440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40"/>
              </a:lnSpc>
              <a:buNone/>
            </a:pPr>
            <a:r>
              <a:rPr lang="en-US" sz="1712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project delves into the development of a visually engaging and interactive GUI-based Snake game. It aims to enhance the classic gameplay with modern design elements and intuitive controls.</a:t>
            </a:r>
            <a:endParaRPr lang="en-US" sz="1712" dirty="0"/>
          </a:p>
        </p:txBody>
      </p:sp>
      <p:sp>
        <p:nvSpPr>
          <p:cNvPr id="10" name="Text 4"/>
          <p:cNvSpPr/>
          <p:nvPr/>
        </p:nvSpPr>
        <p:spPr>
          <a:xfrm>
            <a:off x="1217771" y="7076480"/>
            <a:ext cx="2020967" cy="3805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97"/>
              </a:lnSpc>
              <a:buNone/>
            </a:pPr>
            <a:endParaRPr lang="en-US" sz="214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1023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74790" y="3429595"/>
            <a:ext cx="5620464" cy="7025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32"/>
              </a:lnSpc>
              <a:buNone/>
            </a:pPr>
            <a:r>
              <a:rPr lang="en-US" sz="4426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Objective</a:t>
            </a:r>
            <a:endParaRPr lang="en-US" sz="4426" dirty="0"/>
          </a:p>
        </p:txBody>
      </p:sp>
      <p:sp>
        <p:nvSpPr>
          <p:cNvPr id="6" name="Shape 2"/>
          <p:cNvSpPr/>
          <p:nvPr/>
        </p:nvSpPr>
        <p:spPr>
          <a:xfrm>
            <a:off x="1174790" y="4722257"/>
            <a:ext cx="505778" cy="505778"/>
          </a:xfrm>
          <a:prstGeom prst="roundRect">
            <a:avLst>
              <a:gd name="adj" fmla="val 8001"/>
            </a:avLst>
          </a:prstGeom>
          <a:solidFill>
            <a:srgbClr val="26262B"/>
          </a:solidFill>
          <a:ln/>
        </p:spPr>
      </p:sp>
      <p:sp>
        <p:nvSpPr>
          <p:cNvPr id="7" name="Text 3"/>
          <p:cNvSpPr/>
          <p:nvPr/>
        </p:nvSpPr>
        <p:spPr>
          <a:xfrm>
            <a:off x="1356360" y="4806553"/>
            <a:ext cx="142637" cy="3371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55"/>
              </a:lnSpc>
              <a:buNone/>
            </a:pPr>
            <a:r>
              <a:rPr lang="en-US" sz="2655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655" dirty="0"/>
          </a:p>
        </p:txBody>
      </p:sp>
      <p:sp>
        <p:nvSpPr>
          <p:cNvPr id="8" name="Text 4"/>
          <p:cNvSpPr/>
          <p:nvPr/>
        </p:nvSpPr>
        <p:spPr>
          <a:xfrm>
            <a:off x="1905357" y="4722257"/>
            <a:ext cx="3056096" cy="3512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66"/>
              </a:lnSpc>
              <a:buNone/>
            </a:pPr>
            <a:r>
              <a:rPr lang="en-US" sz="221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Interactive Gameplay</a:t>
            </a:r>
            <a:endParaRPr lang="en-US" sz="2213" dirty="0"/>
          </a:p>
        </p:txBody>
      </p:sp>
      <p:sp>
        <p:nvSpPr>
          <p:cNvPr id="9" name="Text 5"/>
          <p:cNvSpPr/>
          <p:nvPr/>
        </p:nvSpPr>
        <p:spPr>
          <a:xfrm>
            <a:off x="1905357" y="5208270"/>
            <a:ext cx="5297448" cy="7191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32"/>
              </a:lnSpc>
              <a:buNone/>
            </a:pPr>
            <a:r>
              <a:rPr lang="en-US" sz="177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To create a captivating and engaging Snake game experience for users.</a:t>
            </a:r>
            <a:endParaRPr lang="en-US" sz="1770" dirty="0"/>
          </a:p>
        </p:txBody>
      </p:sp>
      <p:sp>
        <p:nvSpPr>
          <p:cNvPr id="10" name="Shape 6"/>
          <p:cNvSpPr/>
          <p:nvPr/>
        </p:nvSpPr>
        <p:spPr>
          <a:xfrm>
            <a:off x="7427595" y="4722257"/>
            <a:ext cx="505778" cy="505778"/>
          </a:xfrm>
          <a:prstGeom prst="roundRect">
            <a:avLst>
              <a:gd name="adj" fmla="val 8001"/>
            </a:avLst>
          </a:prstGeom>
          <a:solidFill>
            <a:srgbClr val="26262B"/>
          </a:solidFill>
          <a:ln/>
        </p:spPr>
      </p:sp>
      <p:sp>
        <p:nvSpPr>
          <p:cNvPr id="11" name="Text 7"/>
          <p:cNvSpPr/>
          <p:nvPr/>
        </p:nvSpPr>
        <p:spPr>
          <a:xfrm>
            <a:off x="7575352" y="4806553"/>
            <a:ext cx="210145" cy="3371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55"/>
              </a:lnSpc>
              <a:buNone/>
            </a:pPr>
            <a:r>
              <a:rPr lang="en-US" sz="2655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655" dirty="0"/>
          </a:p>
        </p:txBody>
      </p:sp>
      <p:sp>
        <p:nvSpPr>
          <p:cNvPr id="12" name="Text 8"/>
          <p:cNvSpPr/>
          <p:nvPr/>
        </p:nvSpPr>
        <p:spPr>
          <a:xfrm>
            <a:off x="8158163" y="4722257"/>
            <a:ext cx="3307794" cy="3512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66"/>
              </a:lnSpc>
              <a:buNone/>
            </a:pPr>
            <a:r>
              <a:rPr lang="en-US" sz="221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User-Friendly Interface</a:t>
            </a:r>
            <a:endParaRPr lang="en-US" sz="2213" dirty="0"/>
          </a:p>
        </p:txBody>
      </p:sp>
      <p:sp>
        <p:nvSpPr>
          <p:cNvPr id="13" name="Text 9"/>
          <p:cNvSpPr/>
          <p:nvPr/>
        </p:nvSpPr>
        <p:spPr>
          <a:xfrm>
            <a:off x="8158163" y="5208270"/>
            <a:ext cx="5297448" cy="7191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32"/>
              </a:lnSpc>
              <a:buNone/>
            </a:pPr>
            <a:r>
              <a:rPr lang="en-US" sz="177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To design a simple and intuitive GUI that enhances user interaction.</a:t>
            </a:r>
            <a:endParaRPr lang="en-US" sz="1770" dirty="0"/>
          </a:p>
        </p:txBody>
      </p:sp>
      <p:sp>
        <p:nvSpPr>
          <p:cNvPr id="14" name="Shape 10"/>
          <p:cNvSpPr/>
          <p:nvPr/>
        </p:nvSpPr>
        <p:spPr>
          <a:xfrm>
            <a:off x="1174790" y="6405086"/>
            <a:ext cx="505778" cy="505778"/>
          </a:xfrm>
          <a:prstGeom prst="roundRect">
            <a:avLst>
              <a:gd name="adj" fmla="val 8001"/>
            </a:avLst>
          </a:prstGeom>
          <a:solidFill>
            <a:srgbClr val="26262B"/>
          </a:solidFill>
          <a:ln/>
        </p:spPr>
      </p:sp>
      <p:sp>
        <p:nvSpPr>
          <p:cNvPr id="15" name="Text 11"/>
          <p:cNvSpPr/>
          <p:nvPr/>
        </p:nvSpPr>
        <p:spPr>
          <a:xfrm>
            <a:off x="1323142" y="6489383"/>
            <a:ext cx="209074" cy="3371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55"/>
              </a:lnSpc>
              <a:buNone/>
            </a:pPr>
            <a:r>
              <a:rPr lang="en-US" sz="2655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655" dirty="0"/>
          </a:p>
        </p:txBody>
      </p:sp>
      <p:sp>
        <p:nvSpPr>
          <p:cNvPr id="16" name="Text 12"/>
          <p:cNvSpPr/>
          <p:nvPr/>
        </p:nvSpPr>
        <p:spPr>
          <a:xfrm>
            <a:off x="1905357" y="6405086"/>
            <a:ext cx="2810232" cy="3512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66"/>
              </a:lnSpc>
              <a:buNone/>
            </a:pPr>
            <a:r>
              <a:rPr lang="en-US" sz="221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Modern Design</a:t>
            </a:r>
            <a:endParaRPr lang="en-US" sz="2213" dirty="0"/>
          </a:p>
        </p:txBody>
      </p:sp>
      <p:sp>
        <p:nvSpPr>
          <p:cNvPr id="17" name="Text 13"/>
          <p:cNvSpPr/>
          <p:nvPr/>
        </p:nvSpPr>
        <p:spPr>
          <a:xfrm>
            <a:off x="1905357" y="6891099"/>
            <a:ext cx="5297448" cy="7191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32"/>
              </a:lnSpc>
              <a:buNone/>
            </a:pPr>
            <a:r>
              <a:rPr lang="en-US" sz="177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To incorporate contemporary visual elements and animations for enhanced aesthetics.</a:t>
            </a:r>
            <a:endParaRPr lang="en-US" sz="1770" dirty="0"/>
          </a:p>
        </p:txBody>
      </p:sp>
      <p:sp>
        <p:nvSpPr>
          <p:cNvPr id="18" name="Shape 14"/>
          <p:cNvSpPr/>
          <p:nvPr/>
        </p:nvSpPr>
        <p:spPr>
          <a:xfrm>
            <a:off x="7427595" y="6405086"/>
            <a:ext cx="505778" cy="505778"/>
          </a:xfrm>
          <a:prstGeom prst="roundRect">
            <a:avLst>
              <a:gd name="adj" fmla="val 8001"/>
            </a:avLst>
          </a:prstGeom>
          <a:solidFill>
            <a:srgbClr val="26262B"/>
          </a:solidFill>
          <a:ln/>
        </p:spPr>
      </p:sp>
      <p:sp>
        <p:nvSpPr>
          <p:cNvPr id="19" name="Text 15"/>
          <p:cNvSpPr/>
          <p:nvPr/>
        </p:nvSpPr>
        <p:spPr>
          <a:xfrm>
            <a:off x="7570470" y="6489383"/>
            <a:ext cx="219908" cy="3371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55"/>
              </a:lnSpc>
              <a:buNone/>
            </a:pPr>
            <a:r>
              <a:rPr lang="en-US" sz="2655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4</a:t>
            </a:r>
            <a:endParaRPr lang="en-US" sz="2655" dirty="0"/>
          </a:p>
        </p:txBody>
      </p:sp>
      <p:sp>
        <p:nvSpPr>
          <p:cNvPr id="20" name="Text 16"/>
          <p:cNvSpPr/>
          <p:nvPr/>
        </p:nvSpPr>
        <p:spPr>
          <a:xfrm>
            <a:off x="8158163" y="6405086"/>
            <a:ext cx="3799880" cy="3512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66"/>
              </a:lnSpc>
              <a:buNone/>
            </a:pPr>
            <a:r>
              <a:rPr lang="en-US" sz="221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Performance Optimization</a:t>
            </a:r>
            <a:endParaRPr lang="en-US" sz="2213" dirty="0"/>
          </a:p>
        </p:txBody>
      </p:sp>
      <p:sp>
        <p:nvSpPr>
          <p:cNvPr id="21" name="Text 17"/>
          <p:cNvSpPr/>
          <p:nvPr/>
        </p:nvSpPr>
        <p:spPr>
          <a:xfrm>
            <a:off x="8158163" y="6891099"/>
            <a:ext cx="5297448" cy="7191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32"/>
              </a:lnSpc>
              <a:buNone/>
            </a:pPr>
            <a:r>
              <a:rPr lang="en-US" sz="177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To ensure smooth gameplay and efficient resource utilization.</a:t>
            </a:r>
            <a:endParaRPr lang="en-US" sz="177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2610" y="1686282"/>
            <a:ext cx="4869061" cy="485691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4037" y="1163241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Abstract</a:t>
            </a:r>
            <a:endParaRPr lang="en-US" sz="4860" dirty="0"/>
          </a:p>
        </p:txBody>
      </p:sp>
      <p:sp>
        <p:nvSpPr>
          <p:cNvPr id="7" name="Shape 2"/>
          <p:cNvSpPr/>
          <p:nvPr/>
        </p:nvSpPr>
        <p:spPr>
          <a:xfrm>
            <a:off x="864037" y="2305050"/>
            <a:ext cx="7415927" cy="1422559"/>
          </a:xfrm>
          <a:prstGeom prst="roundRect">
            <a:avLst>
              <a:gd name="adj" fmla="val 3124"/>
            </a:avLst>
          </a:prstGeom>
          <a:solidFill>
            <a:srgbClr val="26262B"/>
          </a:solidFill>
          <a:ln/>
        </p:spPr>
      </p:sp>
      <p:sp>
        <p:nvSpPr>
          <p:cNvPr id="8" name="Text 3"/>
          <p:cNvSpPr/>
          <p:nvPr/>
        </p:nvSpPr>
        <p:spPr>
          <a:xfrm>
            <a:off x="1110853" y="255186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Classic Gameplay</a:t>
            </a:r>
            <a:endParaRPr lang="en-US" sz="2430" dirty="0"/>
          </a:p>
        </p:txBody>
      </p:sp>
      <p:sp>
        <p:nvSpPr>
          <p:cNvPr id="9" name="Text 4"/>
          <p:cNvSpPr/>
          <p:nvPr/>
        </p:nvSpPr>
        <p:spPr>
          <a:xfrm>
            <a:off x="1110853" y="3085743"/>
            <a:ext cx="692229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Combines classic gameplay with modern design principles</a:t>
            </a:r>
            <a:endParaRPr lang="en-US" sz="1944" dirty="0"/>
          </a:p>
        </p:txBody>
      </p:sp>
      <p:sp>
        <p:nvSpPr>
          <p:cNvPr id="10" name="Shape 5"/>
          <p:cNvSpPr/>
          <p:nvPr/>
        </p:nvSpPr>
        <p:spPr>
          <a:xfrm>
            <a:off x="864037" y="3974425"/>
            <a:ext cx="7415927" cy="1422559"/>
          </a:xfrm>
          <a:prstGeom prst="roundRect">
            <a:avLst>
              <a:gd name="adj" fmla="val 3124"/>
            </a:avLst>
          </a:prstGeom>
          <a:solidFill>
            <a:srgbClr val="26262B"/>
          </a:solidFill>
          <a:ln/>
        </p:spPr>
      </p:sp>
      <p:sp>
        <p:nvSpPr>
          <p:cNvPr id="11" name="Text 6"/>
          <p:cNvSpPr/>
          <p:nvPr/>
        </p:nvSpPr>
        <p:spPr>
          <a:xfrm>
            <a:off x="1110853" y="4221242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Visual Appeal</a:t>
            </a:r>
            <a:endParaRPr lang="en-US" sz="2430" dirty="0"/>
          </a:p>
        </p:txBody>
      </p:sp>
      <p:sp>
        <p:nvSpPr>
          <p:cNvPr id="12" name="Text 7"/>
          <p:cNvSpPr/>
          <p:nvPr/>
        </p:nvSpPr>
        <p:spPr>
          <a:xfrm>
            <a:off x="1110853" y="4755118"/>
            <a:ext cx="692229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Aims to provide a visually appealing experience</a:t>
            </a:r>
            <a:endParaRPr lang="en-US" sz="1944" dirty="0"/>
          </a:p>
        </p:txBody>
      </p:sp>
      <p:sp>
        <p:nvSpPr>
          <p:cNvPr id="13" name="Shape 8"/>
          <p:cNvSpPr/>
          <p:nvPr/>
        </p:nvSpPr>
        <p:spPr>
          <a:xfrm>
            <a:off x="864037" y="5643801"/>
            <a:ext cx="7415927" cy="1422559"/>
          </a:xfrm>
          <a:prstGeom prst="roundRect">
            <a:avLst>
              <a:gd name="adj" fmla="val 3124"/>
            </a:avLst>
          </a:prstGeom>
          <a:solidFill>
            <a:srgbClr val="26262B"/>
          </a:solidFill>
          <a:ln/>
        </p:spPr>
      </p:sp>
      <p:sp>
        <p:nvSpPr>
          <p:cNvPr id="14" name="Text 9"/>
          <p:cNvSpPr/>
          <p:nvPr/>
        </p:nvSpPr>
        <p:spPr>
          <a:xfrm>
            <a:off x="1110853" y="589061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User-Friendly</a:t>
            </a:r>
            <a:endParaRPr lang="en-US" sz="2430" dirty="0"/>
          </a:p>
        </p:txBody>
      </p:sp>
      <p:sp>
        <p:nvSpPr>
          <p:cNvPr id="15" name="Text 10"/>
          <p:cNvSpPr/>
          <p:nvPr/>
        </p:nvSpPr>
        <p:spPr>
          <a:xfrm>
            <a:off x="1110853" y="6424493"/>
            <a:ext cx="692229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Focuses on a user-friendly experience</a:t>
            </a:r>
            <a:endParaRPr lang="en-US" sz="194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1695331"/>
            <a:ext cx="74159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Advantages of the Proposed System</a:t>
            </a:r>
            <a:endParaRPr lang="en-US" sz="4860" dirty="0"/>
          </a:p>
        </p:txBody>
      </p:sp>
      <p:sp>
        <p:nvSpPr>
          <p:cNvPr id="6" name="Text 2"/>
          <p:cNvSpPr/>
          <p:nvPr/>
        </p:nvSpPr>
        <p:spPr>
          <a:xfrm>
            <a:off x="864037" y="3608665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proposed system offers a visually engaging and interactive interface.</a:t>
            </a:r>
            <a:endParaRPr lang="en-US" sz="1944" dirty="0"/>
          </a:p>
        </p:txBody>
      </p:sp>
      <p:sp>
        <p:nvSpPr>
          <p:cNvPr id="7" name="Text 3"/>
          <p:cNvSpPr/>
          <p:nvPr/>
        </p:nvSpPr>
        <p:spPr>
          <a:xfrm>
            <a:off x="864037" y="4676418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Utilizing modern programming techniques ensures smooth gameplay and efficient resource utilization.</a:t>
            </a:r>
            <a:endParaRPr lang="en-US" sz="1944" dirty="0"/>
          </a:p>
        </p:txBody>
      </p:sp>
      <p:sp>
        <p:nvSpPr>
          <p:cNvPr id="8" name="Text 4"/>
          <p:cNvSpPr/>
          <p:nvPr/>
        </p:nvSpPr>
        <p:spPr>
          <a:xfrm>
            <a:off x="864037" y="5744170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game incorporates contemporary design elements, creating a visually appealing experience.</a:t>
            </a:r>
            <a:endParaRPr lang="en-US" sz="194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097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94460" y="3307437"/>
            <a:ext cx="10342959" cy="6774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34"/>
              </a:lnSpc>
              <a:buNone/>
            </a:pPr>
            <a:r>
              <a:rPr lang="en-US" sz="4267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Disadvantages of the Existing System</a:t>
            </a:r>
            <a:endParaRPr lang="en-US" sz="4267" dirty="0"/>
          </a:p>
        </p:txBody>
      </p:sp>
      <p:sp>
        <p:nvSpPr>
          <p:cNvPr id="6" name="Shape 2"/>
          <p:cNvSpPr/>
          <p:nvPr/>
        </p:nvSpPr>
        <p:spPr>
          <a:xfrm>
            <a:off x="1394460" y="4310063"/>
            <a:ext cx="3802737" cy="3321844"/>
          </a:xfrm>
          <a:prstGeom prst="roundRect">
            <a:avLst>
              <a:gd name="adj" fmla="val 1175"/>
            </a:avLst>
          </a:prstGeom>
          <a:solidFill>
            <a:srgbClr val="26262B"/>
          </a:solidFill>
          <a:ln/>
        </p:spPr>
      </p:sp>
      <p:sp>
        <p:nvSpPr>
          <p:cNvPr id="7" name="Text 3"/>
          <p:cNvSpPr/>
          <p:nvPr/>
        </p:nvSpPr>
        <p:spPr>
          <a:xfrm>
            <a:off x="1611154" y="4526756"/>
            <a:ext cx="3369350" cy="6774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67"/>
              </a:lnSpc>
              <a:buNone/>
            </a:pPr>
            <a:r>
              <a:rPr lang="en-US" sz="2134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Lack of Modern Aesthetics</a:t>
            </a:r>
            <a:endParaRPr lang="en-US" sz="2134" dirty="0"/>
          </a:p>
        </p:txBody>
      </p:sp>
      <p:sp>
        <p:nvSpPr>
          <p:cNvPr id="8" name="Text 4"/>
          <p:cNvSpPr/>
          <p:nvPr/>
        </p:nvSpPr>
        <p:spPr>
          <a:xfrm>
            <a:off x="1611154" y="5334238"/>
            <a:ext cx="3369350" cy="20809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1"/>
              </a:lnSpc>
              <a:buNone/>
            </a:pPr>
            <a:r>
              <a:rPr lang="en-US" sz="1707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Existing Snake games often lack modern aesthetics, intuitive controls, and efficient resource utilization, leading to a less engaging and visually appealing experience.</a:t>
            </a:r>
            <a:endParaRPr lang="en-US" sz="1707" dirty="0"/>
          </a:p>
        </p:txBody>
      </p:sp>
      <p:sp>
        <p:nvSpPr>
          <p:cNvPr id="9" name="Shape 5"/>
          <p:cNvSpPr/>
          <p:nvPr/>
        </p:nvSpPr>
        <p:spPr>
          <a:xfrm>
            <a:off x="5413891" y="4310063"/>
            <a:ext cx="3802737" cy="3321844"/>
          </a:xfrm>
          <a:prstGeom prst="roundRect">
            <a:avLst>
              <a:gd name="adj" fmla="val 1175"/>
            </a:avLst>
          </a:prstGeom>
          <a:solidFill>
            <a:srgbClr val="26262B"/>
          </a:solidFill>
          <a:ln/>
        </p:spPr>
      </p:sp>
      <p:sp>
        <p:nvSpPr>
          <p:cNvPr id="10" name="Text 6"/>
          <p:cNvSpPr/>
          <p:nvPr/>
        </p:nvSpPr>
        <p:spPr>
          <a:xfrm>
            <a:off x="5630585" y="4526756"/>
            <a:ext cx="2924889" cy="338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67"/>
              </a:lnSpc>
              <a:buNone/>
            </a:pPr>
            <a:r>
              <a:rPr lang="en-US" sz="2134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Limited Functionality</a:t>
            </a:r>
            <a:endParaRPr lang="en-US" sz="2134" dirty="0"/>
          </a:p>
        </p:txBody>
      </p:sp>
      <p:sp>
        <p:nvSpPr>
          <p:cNvPr id="11" name="Text 7"/>
          <p:cNvSpPr/>
          <p:nvPr/>
        </p:nvSpPr>
        <p:spPr>
          <a:xfrm>
            <a:off x="5630585" y="4995505"/>
            <a:ext cx="3369350" cy="20809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1"/>
              </a:lnSpc>
              <a:buNone/>
            </a:pPr>
            <a:r>
              <a:rPr lang="en-US" sz="1707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Furthermore, the limited functionality and customization options in existing Snake games can make the gameplay feel repetitive and lacking in replay value.</a:t>
            </a:r>
            <a:endParaRPr lang="en-US" sz="1707" dirty="0"/>
          </a:p>
        </p:txBody>
      </p:sp>
      <p:sp>
        <p:nvSpPr>
          <p:cNvPr id="12" name="Shape 8"/>
          <p:cNvSpPr/>
          <p:nvPr/>
        </p:nvSpPr>
        <p:spPr>
          <a:xfrm>
            <a:off x="9433322" y="4310063"/>
            <a:ext cx="3802737" cy="3321844"/>
          </a:xfrm>
          <a:prstGeom prst="roundRect">
            <a:avLst>
              <a:gd name="adj" fmla="val 1175"/>
            </a:avLst>
          </a:prstGeom>
          <a:solidFill>
            <a:srgbClr val="26262B"/>
          </a:solidFill>
          <a:ln/>
        </p:spPr>
      </p:sp>
      <p:sp>
        <p:nvSpPr>
          <p:cNvPr id="13" name="Text 9"/>
          <p:cNvSpPr/>
          <p:nvPr/>
        </p:nvSpPr>
        <p:spPr>
          <a:xfrm>
            <a:off x="9650016" y="4526756"/>
            <a:ext cx="2709743" cy="338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67"/>
              </a:lnSpc>
              <a:buNone/>
            </a:pPr>
            <a:r>
              <a:rPr lang="en-US" sz="2134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Poor Optimization</a:t>
            </a:r>
            <a:endParaRPr lang="en-US" sz="2134" dirty="0"/>
          </a:p>
        </p:txBody>
      </p:sp>
      <p:sp>
        <p:nvSpPr>
          <p:cNvPr id="14" name="Text 10"/>
          <p:cNvSpPr/>
          <p:nvPr/>
        </p:nvSpPr>
        <p:spPr>
          <a:xfrm>
            <a:off x="9650016" y="4995505"/>
            <a:ext cx="3369350" cy="13873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1"/>
              </a:lnSpc>
              <a:buNone/>
            </a:pPr>
            <a:r>
              <a:rPr lang="en-US" sz="1707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Additionally, poor optimization can result in performance issues and a less smooth gameplay experience.</a:t>
            </a:r>
            <a:endParaRPr lang="en-US" sz="170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979" y="1383268"/>
            <a:ext cx="5054322" cy="546294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091238" y="655796"/>
            <a:ext cx="4320540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Methodology</a:t>
            </a:r>
            <a:endParaRPr lang="en-US" sz="3402" dirty="0"/>
          </a:p>
        </p:txBody>
      </p:sp>
      <p:sp>
        <p:nvSpPr>
          <p:cNvPr id="7" name="Shape 2"/>
          <p:cNvSpPr/>
          <p:nvPr/>
        </p:nvSpPr>
        <p:spPr>
          <a:xfrm>
            <a:off x="6156067" y="1649373"/>
            <a:ext cx="388739" cy="388739"/>
          </a:xfrm>
          <a:prstGeom prst="roundRect">
            <a:avLst>
              <a:gd name="adj" fmla="val 8002"/>
            </a:avLst>
          </a:prstGeom>
          <a:solidFill>
            <a:srgbClr val="26262B"/>
          </a:solidFill>
          <a:ln/>
        </p:spPr>
      </p:sp>
      <p:sp>
        <p:nvSpPr>
          <p:cNvPr id="8" name="Text 3"/>
          <p:cNvSpPr/>
          <p:nvPr/>
        </p:nvSpPr>
        <p:spPr>
          <a:xfrm>
            <a:off x="6295608" y="1714143"/>
            <a:ext cx="109657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041" dirty="0"/>
          </a:p>
        </p:txBody>
      </p:sp>
      <p:sp>
        <p:nvSpPr>
          <p:cNvPr id="9" name="Text 4"/>
          <p:cNvSpPr/>
          <p:nvPr/>
        </p:nvSpPr>
        <p:spPr>
          <a:xfrm>
            <a:off x="7300913" y="1627822"/>
            <a:ext cx="2604968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Testing and Refinement</a:t>
            </a:r>
            <a:endParaRPr lang="en-US" sz="1701" dirty="0"/>
          </a:p>
        </p:txBody>
      </p:sp>
      <p:sp>
        <p:nvSpPr>
          <p:cNvPr id="10" name="Shape 5"/>
          <p:cNvSpPr/>
          <p:nvPr/>
        </p:nvSpPr>
        <p:spPr>
          <a:xfrm>
            <a:off x="6156067" y="2437567"/>
            <a:ext cx="388739" cy="388739"/>
          </a:xfrm>
          <a:prstGeom prst="roundRect">
            <a:avLst>
              <a:gd name="adj" fmla="val 8002"/>
            </a:avLst>
          </a:prstGeom>
          <a:solidFill>
            <a:srgbClr val="26262B"/>
          </a:solidFill>
          <a:ln/>
        </p:spPr>
      </p:sp>
      <p:sp>
        <p:nvSpPr>
          <p:cNvPr id="11" name="Text 6"/>
          <p:cNvSpPr/>
          <p:nvPr/>
        </p:nvSpPr>
        <p:spPr>
          <a:xfrm>
            <a:off x="6269653" y="2502337"/>
            <a:ext cx="161568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041" dirty="0"/>
          </a:p>
        </p:txBody>
      </p:sp>
      <p:sp>
        <p:nvSpPr>
          <p:cNvPr id="12" name="Text 7"/>
          <p:cNvSpPr/>
          <p:nvPr/>
        </p:nvSpPr>
        <p:spPr>
          <a:xfrm>
            <a:off x="7300913" y="2416016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Basic Snake Game</a:t>
            </a:r>
            <a:endParaRPr lang="en-US" sz="1701" dirty="0"/>
          </a:p>
        </p:txBody>
      </p:sp>
      <p:sp>
        <p:nvSpPr>
          <p:cNvPr id="13" name="Text 8"/>
          <p:cNvSpPr/>
          <p:nvPr/>
        </p:nvSpPr>
        <p:spPr>
          <a:xfrm>
            <a:off x="7300913" y="2789515"/>
            <a:ext cx="672465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code implements a basic Snake game using Pygame.</a:t>
            </a:r>
            <a:endParaRPr lang="en-US" sz="1361" dirty="0"/>
          </a:p>
        </p:txBody>
      </p:sp>
      <p:sp>
        <p:nvSpPr>
          <p:cNvPr id="14" name="Shape 9"/>
          <p:cNvSpPr/>
          <p:nvPr/>
        </p:nvSpPr>
        <p:spPr>
          <a:xfrm>
            <a:off x="6156067" y="3605927"/>
            <a:ext cx="388739" cy="388739"/>
          </a:xfrm>
          <a:prstGeom prst="roundRect">
            <a:avLst>
              <a:gd name="adj" fmla="val 8002"/>
            </a:avLst>
          </a:prstGeom>
          <a:solidFill>
            <a:srgbClr val="26262B"/>
          </a:solidFill>
          <a:ln/>
        </p:spPr>
      </p:sp>
      <p:sp>
        <p:nvSpPr>
          <p:cNvPr id="15" name="Text 10"/>
          <p:cNvSpPr/>
          <p:nvPr/>
        </p:nvSpPr>
        <p:spPr>
          <a:xfrm>
            <a:off x="6270010" y="3670697"/>
            <a:ext cx="160734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041" dirty="0"/>
          </a:p>
        </p:txBody>
      </p:sp>
      <p:sp>
        <p:nvSpPr>
          <p:cNvPr id="16" name="Text 11"/>
          <p:cNvSpPr/>
          <p:nvPr/>
        </p:nvSpPr>
        <p:spPr>
          <a:xfrm>
            <a:off x="7300913" y="3584377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Game Mechanics</a:t>
            </a:r>
            <a:endParaRPr lang="en-US" sz="1701" dirty="0"/>
          </a:p>
        </p:txBody>
      </p:sp>
      <p:sp>
        <p:nvSpPr>
          <p:cNvPr id="17" name="Text 12"/>
          <p:cNvSpPr/>
          <p:nvPr/>
        </p:nvSpPr>
        <p:spPr>
          <a:xfrm>
            <a:off x="7300913" y="3957876"/>
            <a:ext cx="672465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snake moves around the screen, controlled by arrow keys, to eat randomly placed food, growing in length with each piece eaten.</a:t>
            </a:r>
            <a:endParaRPr lang="en-US" sz="1361" dirty="0"/>
          </a:p>
        </p:txBody>
      </p:sp>
      <p:sp>
        <p:nvSpPr>
          <p:cNvPr id="18" name="Shape 13"/>
          <p:cNvSpPr/>
          <p:nvPr/>
        </p:nvSpPr>
        <p:spPr>
          <a:xfrm>
            <a:off x="6156067" y="5050869"/>
            <a:ext cx="388739" cy="388739"/>
          </a:xfrm>
          <a:prstGeom prst="roundRect">
            <a:avLst>
              <a:gd name="adj" fmla="val 8002"/>
            </a:avLst>
          </a:prstGeom>
          <a:solidFill>
            <a:srgbClr val="26262B"/>
          </a:solidFill>
          <a:ln/>
        </p:spPr>
      </p:sp>
      <p:sp>
        <p:nvSpPr>
          <p:cNvPr id="19" name="Text 14"/>
          <p:cNvSpPr/>
          <p:nvPr/>
        </p:nvSpPr>
        <p:spPr>
          <a:xfrm>
            <a:off x="6265843" y="5115639"/>
            <a:ext cx="169069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4</a:t>
            </a:r>
            <a:endParaRPr lang="en-US" sz="2041" dirty="0"/>
          </a:p>
        </p:txBody>
      </p:sp>
      <p:sp>
        <p:nvSpPr>
          <p:cNvPr id="20" name="Text 15"/>
          <p:cNvSpPr/>
          <p:nvPr/>
        </p:nvSpPr>
        <p:spPr>
          <a:xfrm>
            <a:off x="7300913" y="5029319"/>
            <a:ext cx="2402443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End Game Conditions</a:t>
            </a:r>
            <a:endParaRPr lang="en-US" sz="1701" dirty="0"/>
          </a:p>
        </p:txBody>
      </p:sp>
      <p:sp>
        <p:nvSpPr>
          <p:cNvPr id="21" name="Text 16"/>
          <p:cNvSpPr/>
          <p:nvPr/>
        </p:nvSpPr>
        <p:spPr>
          <a:xfrm>
            <a:off x="7300913" y="5402818"/>
            <a:ext cx="672465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game ends if the snake collides with the screen edges or itself, displaying a "You Lost!" message with options to quit or restart.</a:t>
            </a:r>
            <a:endParaRPr lang="en-US" sz="1361" dirty="0"/>
          </a:p>
        </p:txBody>
      </p:sp>
      <p:sp>
        <p:nvSpPr>
          <p:cNvPr id="22" name="Shape 17"/>
          <p:cNvSpPr/>
          <p:nvPr/>
        </p:nvSpPr>
        <p:spPr>
          <a:xfrm>
            <a:off x="6156067" y="6495812"/>
            <a:ext cx="388739" cy="388739"/>
          </a:xfrm>
          <a:prstGeom prst="roundRect">
            <a:avLst>
              <a:gd name="adj" fmla="val 8002"/>
            </a:avLst>
          </a:prstGeom>
          <a:solidFill>
            <a:srgbClr val="26262B"/>
          </a:solidFill>
          <a:ln/>
        </p:spPr>
      </p:sp>
      <p:sp>
        <p:nvSpPr>
          <p:cNvPr id="23" name="Text 18"/>
          <p:cNvSpPr/>
          <p:nvPr/>
        </p:nvSpPr>
        <p:spPr>
          <a:xfrm>
            <a:off x="6268700" y="6560582"/>
            <a:ext cx="163354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5</a:t>
            </a:r>
            <a:endParaRPr lang="en-US" sz="2041" dirty="0"/>
          </a:p>
        </p:txBody>
      </p:sp>
      <p:sp>
        <p:nvSpPr>
          <p:cNvPr id="24" name="Text 19"/>
          <p:cNvSpPr/>
          <p:nvPr/>
        </p:nvSpPr>
        <p:spPr>
          <a:xfrm>
            <a:off x="7300913" y="6474262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Game Speed</a:t>
            </a:r>
            <a:endParaRPr lang="en-US" sz="1701" dirty="0"/>
          </a:p>
        </p:txBody>
      </p:sp>
      <p:sp>
        <p:nvSpPr>
          <p:cNvPr id="25" name="Text 20"/>
          <p:cNvSpPr/>
          <p:nvPr/>
        </p:nvSpPr>
        <p:spPr>
          <a:xfrm>
            <a:off x="7300913" y="6847761"/>
            <a:ext cx="672465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game's speed is controlled by the clock, with the display updated at a set interval to animate the snake's movement.</a:t>
            </a:r>
            <a:endParaRPr lang="en-US" sz="136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0437" y="768191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Implementation</a:t>
            </a:r>
            <a:endParaRPr lang="en-US" sz="4860" dirty="0"/>
          </a:p>
        </p:txBody>
      </p:sp>
      <p:sp>
        <p:nvSpPr>
          <p:cNvPr id="7" name="Shape 2"/>
          <p:cNvSpPr/>
          <p:nvPr/>
        </p:nvSpPr>
        <p:spPr>
          <a:xfrm>
            <a:off x="6350437" y="1910001"/>
            <a:ext cx="7415927" cy="1817608"/>
          </a:xfrm>
          <a:prstGeom prst="roundRect">
            <a:avLst>
              <a:gd name="adj" fmla="val 2445"/>
            </a:avLst>
          </a:prstGeom>
          <a:solidFill>
            <a:srgbClr val="26262B"/>
          </a:solidFill>
          <a:ln/>
        </p:spPr>
      </p:sp>
      <p:sp>
        <p:nvSpPr>
          <p:cNvPr id="8" name="Text 3"/>
          <p:cNvSpPr/>
          <p:nvPr/>
        </p:nvSpPr>
        <p:spPr>
          <a:xfrm>
            <a:off x="6597253" y="2156817"/>
            <a:ext cx="375951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Programming Language</a:t>
            </a:r>
            <a:endParaRPr lang="en-US" sz="2430" dirty="0"/>
          </a:p>
        </p:txBody>
      </p:sp>
      <p:sp>
        <p:nvSpPr>
          <p:cNvPr id="9" name="Text 4"/>
          <p:cNvSpPr/>
          <p:nvPr/>
        </p:nvSpPr>
        <p:spPr>
          <a:xfrm>
            <a:off x="6597253" y="2690693"/>
            <a:ext cx="692229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game was developed using a suitable programming language such as Python</a:t>
            </a:r>
            <a:endParaRPr lang="en-US" sz="1944" dirty="0"/>
          </a:p>
        </p:txBody>
      </p:sp>
      <p:sp>
        <p:nvSpPr>
          <p:cNvPr id="10" name="Shape 5"/>
          <p:cNvSpPr/>
          <p:nvPr/>
        </p:nvSpPr>
        <p:spPr>
          <a:xfrm>
            <a:off x="6350437" y="3974425"/>
            <a:ext cx="7415927" cy="1422559"/>
          </a:xfrm>
          <a:prstGeom prst="roundRect">
            <a:avLst>
              <a:gd name="adj" fmla="val 3124"/>
            </a:avLst>
          </a:prstGeom>
          <a:solidFill>
            <a:srgbClr val="26262B"/>
          </a:solidFill>
          <a:ln/>
        </p:spPr>
      </p:sp>
      <p:sp>
        <p:nvSpPr>
          <p:cNvPr id="11" name="Text 6"/>
          <p:cNvSpPr/>
          <p:nvPr/>
        </p:nvSpPr>
        <p:spPr>
          <a:xfrm>
            <a:off x="6597253" y="4221242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Graphical Library</a:t>
            </a:r>
            <a:endParaRPr lang="en-US" sz="2430" dirty="0"/>
          </a:p>
        </p:txBody>
      </p:sp>
      <p:sp>
        <p:nvSpPr>
          <p:cNvPr id="12" name="Text 7"/>
          <p:cNvSpPr/>
          <p:nvPr/>
        </p:nvSpPr>
        <p:spPr>
          <a:xfrm>
            <a:off x="6597253" y="4755118"/>
            <a:ext cx="692229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Along with a graphical library like Pygame</a:t>
            </a:r>
            <a:endParaRPr lang="en-US" sz="1944" dirty="0"/>
          </a:p>
        </p:txBody>
      </p:sp>
      <p:sp>
        <p:nvSpPr>
          <p:cNvPr id="13" name="Shape 8"/>
          <p:cNvSpPr/>
          <p:nvPr/>
        </p:nvSpPr>
        <p:spPr>
          <a:xfrm>
            <a:off x="6350437" y="5643801"/>
            <a:ext cx="7415927" cy="1817608"/>
          </a:xfrm>
          <a:prstGeom prst="roundRect">
            <a:avLst>
              <a:gd name="adj" fmla="val 2445"/>
            </a:avLst>
          </a:prstGeom>
          <a:solidFill>
            <a:srgbClr val="26262B"/>
          </a:solidFill>
          <a:ln/>
        </p:spPr>
      </p:sp>
      <p:sp>
        <p:nvSpPr>
          <p:cNvPr id="14" name="Text 9"/>
          <p:cNvSpPr/>
          <p:nvPr/>
        </p:nvSpPr>
        <p:spPr>
          <a:xfrm>
            <a:off x="6597253" y="589061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Interactive Games</a:t>
            </a:r>
            <a:endParaRPr lang="en-US" sz="2430" dirty="0"/>
          </a:p>
        </p:txBody>
      </p:sp>
      <p:sp>
        <p:nvSpPr>
          <p:cNvPr id="15" name="Text 10"/>
          <p:cNvSpPr/>
          <p:nvPr/>
        </p:nvSpPr>
        <p:spPr>
          <a:xfrm>
            <a:off x="6597253" y="6424493"/>
            <a:ext cx="692229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approach provides a powerful and versatile platform for developing interactive games with engaging visuals</a:t>
            </a:r>
            <a:endParaRPr lang="en-US" sz="1944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36773B1-45EB-7E92-67F1-76C547D97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059" y="2009570"/>
            <a:ext cx="5164282" cy="388104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675E3926-13D7-1EB7-E508-7737F686D50A}"/>
              </a:ext>
            </a:extLst>
          </p:cNvPr>
          <p:cNvSpPr txBox="1"/>
          <p:nvPr/>
        </p:nvSpPr>
        <p:spPr>
          <a:xfrm>
            <a:off x="0" y="83106"/>
            <a:ext cx="4177145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highlight>
                  <a:srgbClr val="FFFF00"/>
                </a:highlight>
              </a:rPr>
              <a:t>Code:</a:t>
            </a:r>
          </a:p>
          <a:p>
            <a:r>
              <a:rPr lang="en-IN" sz="1500" dirty="0"/>
              <a:t>import </a:t>
            </a:r>
            <a:r>
              <a:rPr lang="en-IN" sz="1500" dirty="0" err="1"/>
              <a:t>pygame</a:t>
            </a:r>
            <a:endParaRPr lang="en-IN" sz="1500" dirty="0"/>
          </a:p>
          <a:p>
            <a:r>
              <a:rPr lang="en-IN" sz="1500" dirty="0"/>
              <a:t>import time</a:t>
            </a:r>
          </a:p>
          <a:p>
            <a:r>
              <a:rPr lang="en-IN" sz="1500" dirty="0"/>
              <a:t>import random</a:t>
            </a:r>
          </a:p>
          <a:p>
            <a:endParaRPr lang="en-IN" sz="1500" dirty="0"/>
          </a:p>
          <a:p>
            <a:r>
              <a:rPr lang="en-IN" sz="1500" dirty="0" err="1"/>
              <a:t>pygame.init</a:t>
            </a:r>
            <a:r>
              <a:rPr lang="en-IN" sz="1500" dirty="0"/>
              <a:t>()</a:t>
            </a:r>
          </a:p>
          <a:p>
            <a:endParaRPr lang="en-IN" sz="1500" dirty="0"/>
          </a:p>
          <a:p>
            <a:r>
              <a:rPr lang="en-IN" sz="1500" dirty="0"/>
              <a:t>white = (255, 255, 255)</a:t>
            </a:r>
          </a:p>
          <a:p>
            <a:r>
              <a:rPr lang="en-IN" sz="1500" dirty="0"/>
              <a:t>yellow = (255, 255, 102)</a:t>
            </a:r>
          </a:p>
          <a:p>
            <a:r>
              <a:rPr lang="en-IN" sz="1500" dirty="0"/>
              <a:t>black = (0, 0, 0)</a:t>
            </a:r>
          </a:p>
          <a:p>
            <a:r>
              <a:rPr lang="en-IN" sz="1500" dirty="0"/>
              <a:t>red = (213, 50, 80)</a:t>
            </a:r>
          </a:p>
          <a:p>
            <a:r>
              <a:rPr lang="en-IN" sz="1500" dirty="0"/>
              <a:t>green = (0, 255, 0)</a:t>
            </a:r>
          </a:p>
          <a:p>
            <a:r>
              <a:rPr lang="en-IN" sz="1500" dirty="0"/>
              <a:t>blue = (50, 153, 213)</a:t>
            </a:r>
          </a:p>
          <a:p>
            <a:endParaRPr lang="en-IN" sz="1500" dirty="0"/>
          </a:p>
          <a:p>
            <a:r>
              <a:rPr lang="en-IN" sz="1500" dirty="0" err="1"/>
              <a:t>dis_width</a:t>
            </a:r>
            <a:r>
              <a:rPr lang="en-IN" sz="1500" dirty="0"/>
              <a:t> = 800</a:t>
            </a:r>
          </a:p>
          <a:p>
            <a:r>
              <a:rPr lang="en-IN" sz="1500" dirty="0" err="1"/>
              <a:t>dis_height</a:t>
            </a:r>
            <a:r>
              <a:rPr lang="en-IN" sz="1500" dirty="0"/>
              <a:t> = 600</a:t>
            </a:r>
          </a:p>
          <a:p>
            <a:endParaRPr lang="en-IN" sz="1500" dirty="0"/>
          </a:p>
          <a:p>
            <a:r>
              <a:rPr lang="en-IN" sz="1500" dirty="0"/>
              <a:t>dis = </a:t>
            </a:r>
            <a:r>
              <a:rPr lang="en-IN" sz="1500" dirty="0" err="1"/>
              <a:t>pygame.display.set_mode</a:t>
            </a:r>
            <a:r>
              <a:rPr lang="en-IN" sz="1500" dirty="0"/>
              <a:t>((</a:t>
            </a:r>
            <a:r>
              <a:rPr lang="en-IN" sz="1500" dirty="0" err="1"/>
              <a:t>dis_width</a:t>
            </a:r>
            <a:r>
              <a:rPr lang="en-IN" sz="1500" dirty="0"/>
              <a:t>, </a:t>
            </a:r>
            <a:r>
              <a:rPr lang="en-IN" sz="1500" dirty="0" err="1"/>
              <a:t>dis_height</a:t>
            </a:r>
            <a:r>
              <a:rPr lang="en-IN" sz="1500" dirty="0"/>
              <a:t>))</a:t>
            </a:r>
          </a:p>
          <a:p>
            <a:r>
              <a:rPr lang="en-IN" sz="1500" dirty="0" err="1"/>
              <a:t>pygame.display.set_caption</a:t>
            </a:r>
            <a:r>
              <a:rPr lang="en-IN" sz="1500" dirty="0"/>
              <a:t>('Snake Game')</a:t>
            </a:r>
          </a:p>
          <a:p>
            <a:endParaRPr lang="en-IN" sz="1500" dirty="0"/>
          </a:p>
          <a:p>
            <a:r>
              <a:rPr lang="en-IN" sz="1500" dirty="0"/>
              <a:t>clock = </a:t>
            </a:r>
            <a:r>
              <a:rPr lang="en-IN" sz="1500" dirty="0" err="1"/>
              <a:t>pygame.time.Clock</a:t>
            </a:r>
            <a:r>
              <a:rPr lang="en-IN" sz="1500" dirty="0"/>
              <a:t>()</a:t>
            </a:r>
          </a:p>
          <a:p>
            <a:endParaRPr lang="en-IN" sz="1500" dirty="0"/>
          </a:p>
          <a:p>
            <a:r>
              <a:rPr lang="en-IN" sz="1500" dirty="0" err="1"/>
              <a:t>snake_block</a:t>
            </a:r>
            <a:r>
              <a:rPr lang="en-IN" sz="1500" dirty="0"/>
              <a:t> = 10</a:t>
            </a:r>
          </a:p>
          <a:p>
            <a:r>
              <a:rPr lang="en-IN" sz="1500" dirty="0" err="1"/>
              <a:t>snake_speed</a:t>
            </a:r>
            <a:r>
              <a:rPr lang="en-IN" sz="1500" dirty="0"/>
              <a:t> = 15</a:t>
            </a:r>
          </a:p>
          <a:p>
            <a:endParaRPr lang="en-IN" sz="1500" dirty="0"/>
          </a:p>
          <a:p>
            <a:r>
              <a:rPr lang="en-IN" sz="1500" dirty="0" err="1"/>
              <a:t>font_style</a:t>
            </a:r>
            <a:r>
              <a:rPr lang="en-IN" sz="1500" dirty="0"/>
              <a:t> = </a:t>
            </a:r>
            <a:r>
              <a:rPr lang="en-IN" sz="1500" dirty="0" err="1"/>
              <a:t>pygame.font.SysFont</a:t>
            </a:r>
            <a:r>
              <a:rPr lang="en-IN" sz="1500" dirty="0"/>
              <a:t>(None, 50)</a:t>
            </a:r>
          </a:p>
          <a:p>
            <a:r>
              <a:rPr lang="en-IN" sz="1500" dirty="0" err="1"/>
              <a:t>score_font</a:t>
            </a:r>
            <a:r>
              <a:rPr lang="en-IN" sz="1500" dirty="0"/>
              <a:t> = </a:t>
            </a:r>
            <a:r>
              <a:rPr lang="en-IN" sz="1500" dirty="0" err="1"/>
              <a:t>pygame.font.SysFont</a:t>
            </a:r>
            <a:r>
              <a:rPr lang="en-IN" sz="1500" dirty="0"/>
              <a:t>(None, 35)</a:t>
            </a:r>
          </a:p>
          <a:p>
            <a:endParaRPr lang="en-IN" sz="1500" dirty="0"/>
          </a:p>
          <a:p>
            <a:endParaRPr lang="en-IN" sz="15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CB6491-8D40-C20E-BD5F-A5509731961C}"/>
              </a:ext>
            </a:extLst>
          </p:cNvPr>
          <p:cNvSpPr txBox="1"/>
          <p:nvPr/>
        </p:nvSpPr>
        <p:spPr>
          <a:xfrm>
            <a:off x="3377047" y="23221"/>
            <a:ext cx="3938153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/>
              <a:t>def </a:t>
            </a:r>
            <a:r>
              <a:rPr lang="en-IN" sz="1500" dirty="0" err="1"/>
              <a:t>our_snake</a:t>
            </a:r>
            <a:r>
              <a:rPr lang="en-IN" sz="1500" dirty="0"/>
              <a:t>(</a:t>
            </a:r>
            <a:r>
              <a:rPr lang="en-IN" sz="1500" dirty="0" err="1"/>
              <a:t>snake_block</a:t>
            </a:r>
            <a:r>
              <a:rPr lang="en-IN" sz="1500" dirty="0"/>
              <a:t>, </a:t>
            </a:r>
            <a:r>
              <a:rPr lang="en-IN" sz="1500" dirty="0" err="1"/>
              <a:t>snake_list</a:t>
            </a:r>
            <a:r>
              <a:rPr lang="en-IN" sz="1500" dirty="0"/>
              <a:t>):</a:t>
            </a:r>
          </a:p>
          <a:p>
            <a:r>
              <a:rPr lang="en-IN" sz="1500" dirty="0"/>
              <a:t>    for x in </a:t>
            </a:r>
            <a:r>
              <a:rPr lang="en-IN" sz="1500" dirty="0" err="1"/>
              <a:t>snake_list</a:t>
            </a:r>
            <a:r>
              <a:rPr lang="en-IN" sz="1500" dirty="0"/>
              <a:t>:</a:t>
            </a:r>
          </a:p>
          <a:p>
            <a:r>
              <a:rPr lang="en-IN" sz="1500" dirty="0"/>
              <a:t>        </a:t>
            </a:r>
            <a:r>
              <a:rPr lang="en-IN" sz="1500" dirty="0" err="1"/>
              <a:t>pygame.draw.rect</a:t>
            </a:r>
            <a:r>
              <a:rPr lang="en-IN" sz="1500" dirty="0"/>
              <a:t>(dis, black, [x[0], x[1], </a:t>
            </a:r>
            <a:r>
              <a:rPr lang="en-IN" sz="1500" dirty="0" err="1"/>
              <a:t>snake_block</a:t>
            </a:r>
            <a:r>
              <a:rPr lang="en-IN" sz="1500" dirty="0"/>
              <a:t>, </a:t>
            </a:r>
            <a:r>
              <a:rPr lang="en-IN" sz="1500" dirty="0" err="1"/>
              <a:t>snake_block</a:t>
            </a:r>
            <a:r>
              <a:rPr lang="en-IN" sz="1500" dirty="0"/>
              <a:t>])</a:t>
            </a:r>
          </a:p>
          <a:p>
            <a:endParaRPr lang="en-IN" sz="1500" dirty="0"/>
          </a:p>
          <a:p>
            <a:r>
              <a:rPr lang="en-IN" sz="1500" dirty="0"/>
              <a:t>def message(</a:t>
            </a:r>
            <a:r>
              <a:rPr lang="en-IN" sz="1500" dirty="0" err="1"/>
              <a:t>msg</a:t>
            </a:r>
            <a:r>
              <a:rPr lang="en-IN" sz="1500" dirty="0"/>
              <a:t>, </a:t>
            </a:r>
            <a:r>
              <a:rPr lang="en-IN" sz="1500" dirty="0" err="1"/>
              <a:t>color</a:t>
            </a:r>
            <a:r>
              <a:rPr lang="en-IN" sz="1500" dirty="0"/>
              <a:t>):</a:t>
            </a:r>
          </a:p>
          <a:p>
            <a:r>
              <a:rPr lang="en-IN" sz="1500" dirty="0"/>
              <a:t>    </a:t>
            </a:r>
            <a:r>
              <a:rPr lang="en-IN" sz="1500" dirty="0" err="1"/>
              <a:t>mesg</a:t>
            </a:r>
            <a:r>
              <a:rPr lang="en-IN" sz="1500" dirty="0"/>
              <a:t> = </a:t>
            </a:r>
            <a:r>
              <a:rPr lang="en-IN" sz="1500" dirty="0" err="1"/>
              <a:t>font_style.render</a:t>
            </a:r>
            <a:r>
              <a:rPr lang="en-IN" sz="1500" dirty="0"/>
              <a:t>(</a:t>
            </a:r>
            <a:r>
              <a:rPr lang="en-IN" sz="1500" dirty="0" err="1"/>
              <a:t>msg</a:t>
            </a:r>
            <a:r>
              <a:rPr lang="en-IN" sz="1500" dirty="0"/>
              <a:t>, True, </a:t>
            </a:r>
            <a:r>
              <a:rPr lang="en-IN" sz="1500" dirty="0" err="1"/>
              <a:t>color</a:t>
            </a:r>
            <a:r>
              <a:rPr lang="en-IN" sz="1500" dirty="0"/>
              <a:t>)</a:t>
            </a:r>
          </a:p>
          <a:p>
            <a:r>
              <a:rPr lang="en-IN" sz="1500" dirty="0"/>
              <a:t>    </a:t>
            </a:r>
            <a:r>
              <a:rPr lang="en-IN" sz="1500" dirty="0" err="1"/>
              <a:t>dis.blit</a:t>
            </a:r>
            <a:r>
              <a:rPr lang="en-IN" sz="1500" dirty="0"/>
              <a:t>(</a:t>
            </a:r>
            <a:r>
              <a:rPr lang="en-IN" sz="1500" dirty="0" err="1"/>
              <a:t>mesg</a:t>
            </a:r>
            <a:r>
              <a:rPr lang="en-IN" sz="1500" dirty="0"/>
              <a:t>, [</a:t>
            </a:r>
            <a:r>
              <a:rPr lang="en-IN" sz="1500" dirty="0" err="1"/>
              <a:t>dis_width</a:t>
            </a:r>
            <a:r>
              <a:rPr lang="en-IN" sz="1500" dirty="0"/>
              <a:t> / 6, </a:t>
            </a:r>
            <a:r>
              <a:rPr lang="en-IN" sz="1500" dirty="0" err="1"/>
              <a:t>dis_height</a:t>
            </a:r>
            <a:r>
              <a:rPr lang="en-IN" sz="1500" dirty="0"/>
              <a:t> / 3])</a:t>
            </a:r>
          </a:p>
          <a:p>
            <a:endParaRPr lang="en-IN" sz="1500" dirty="0"/>
          </a:p>
          <a:p>
            <a:r>
              <a:rPr lang="en-IN" sz="1500" dirty="0"/>
              <a:t>def </a:t>
            </a:r>
            <a:r>
              <a:rPr lang="en-IN" sz="1500" dirty="0" err="1"/>
              <a:t>gameLoop</a:t>
            </a:r>
            <a:r>
              <a:rPr lang="en-IN" sz="1500" dirty="0"/>
              <a:t>():</a:t>
            </a:r>
          </a:p>
          <a:p>
            <a:r>
              <a:rPr lang="en-IN" sz="1500" dirty="0"/>
              <a:t>    </a:t>
            </a:r>
            <a:r>
              <a:rPr lang="en-IN" sz="1500" dirty="0" err="1"/>
              <a:t>game_over</a:t>
            </a:r>
            <a:r>
              <a:rPr lang="en-IN" sz="1500" dirty="0"/>
              <a:t> = False</a:t>
            </a:r>
          </a:p>
          <a:p>
            <a:r>
              <a:rPr lang="en-IN" sz="1500" dirty="0"/>
              <a:t>    </a:t>
            </a:r>
            <a:r>
              <a:rPr lang="en-IN" sz="1500" dirty="0" err="1"/>
              <a:t>game_close</a:t>
            </a:r>
            <a:r>
              <a:rPr lang="en-IN" sz="1500" dirty="0"/>
              <a:t> = False</a:t>
            </a:r>
          </a:p>
          <a:p>
            <a:endParaRPr lang="en-IN" sz="1500" dirty="0"/>
          </a:p>
          <a:p>
            <a:r>
              <a:rPr lang="en-IN" sz="1500" dirty="0"/>
              <a:t>    x1 = </a:t>
            </a:r>
            <a:r>
              <a:rPr lang="en-IN" sz="1500" dirty="0" err="1"/>
              <a:t>dis_width</a:t>
            </a:r>
            <a:r>
              <a:rPr lang="en-IN" sz="1500" dirty="0"/>
              <a:t> / 2</a:t>
            </a:r>
          </a:p>
          <a:p>
            <a:r>
              <a:rPr lang="en-IN" sz="1500" dirty="0"/>
              <a:t>    y1 = </a:t>
            </a:r>
            <a:r>
              <a:rPr lang="en-IN" sz="1500" dirty="0" err="1"/>
              <a:t>dis_height</a:t>
            </a:r>
            <a:r>
              <a:rPr lang="en-IN" sz="1500" dirty="0"/>
              <a:t> / 2</a:t>
            </a:r>
          </a:p>
          <a:p>
            <a:endParaRPr lang="en-IN" sz="1500" dirty="0"/>
          </a:p>
          <a:p>
            <a:r>
              <a:rPr lang="en-IN" sz="1500" dirty="0"/>
              <a:t>    x1_change = 0</a:t>
            </a:r>
          </a:p>
          <a:p>
            <a:r>
              <a:rPr lang="en-IN" sz="1500" dirty="0"/>
              <a:t>    y1_change = 0</a:t>
            </a:r>
          </a:p>
          <a:p>
            <a:endParaRPr lang="en-IN" sz="1500" dirty="0"/>
          </a:p>
          <a:p>
            <a:r>
              <a:rPr lang="en-IN" sz="1500" dirty="0"/>
              <a:t>    </a:t>
            </a:r>
            <a:r>
              <a:rPr lang="en-IN" sz="1500" dirty="0" err="1"/>
              <a:t>snake_List</a:t>
            </a:r>
            <a:r>
              <a:rPr lang="en-IN" sz="1500" dirty="0"/>
              <a:t> = []</a:t>
            </a:r>
          </a:p>
          <a:p>
            <a:r>
              <a:rPr lang="en-IN" sz="1500" dirty="0"/>
              <a:t>    </a:t>
            </a:r>
            <a:r>
              <a:rPr lang="en-IN" sz="1500" dirty="0" err="1"/>
              <a:t>Length_of_snake</a:t>
            </a:r>
            <a:r>
              <a:rPr lang="en-IN" sz="1500" dirty="0"/>
              <a:t> = 1</a:t>
            </a:r>
          </a:p>
          <a:p>
            <a:endParaRPr lang="en-IN" sz="1500" dirty="0"/>
          </a:p>
          <a:p>
            <a:r>
              <a:rPr lang="en-IN" sz="1500" dirty="0"/>
              <a:t>    </a:t>
            </a:r>
            <a:r>
              <a:rPr lang="en-IN" sz="1500" dirty="0" err="1"/>
              <a:t>foodx</a:t>
            </a:r>
            <a:r>
              <a:rPr lang="en-IN" sz="1500" dirty="0"/>
              <a:t> = round(</a:t>
            </a:r>
            <a:r>
              <a:rPr lang="en-IN" sz="1500" dirty="0" err="1"/>
              <a:t>random.randrange</a:t>
            </a:r>
            <a:r>
              <a:rPr lang="en-IN" sz="1500" dirty="0"/>
              <a:t>(0, </a:t>
            </a:r>
            <a:r>
              <a:rPr lang="en-IN" sz="1500" dirty="0" err="1"/>
              <a:t>dis_width</a:t>
            </a:r>
            <a:r>
              <a:rPr lang="en-IN" sz="1500" dirty="0"/>
              <a:t> - </a:t>
            </a:r>
            <a:r>
              <a:rPr lang="en-IN" sz="1500" dirty="0" err="1"/>
              <a:t>snake_block</a:t>
            </a:r>
            <a:r>
              <a:rPr lang="en-IN" sz="1500" dirty="0"/>
              <a:t>) / 10.0) * 10.0</a:t>
            </a:r>
          </a:p>
          <a:p>
            <a:r>
              <a:rPr lang="en-IN" sz="1500" dirty="0"/>
              <a:t>    foody = round(</a:t>
            </a:r>
            <a:r>
              <a:rPr lang="en-IN" sz="1500" dirty="0" err="1"/>
              <a:t>random.randrange</a:t>
            </a:r>
            <a:r>
              <a:rPr lang="en-IN" sz="1500" dirty="0"/>
              <a:t>(0, </a:t>
            </a:r>
            <a:r>
              <a:rPr lang="en-IN" sz="1500" dirty="0" err="1"/>
              <a:t>dis_height</a:t>
            </a:r>
            <a:r>
              <a:rPr lang="en-IN" sz="1500" dirty="0"/>
              <a:t> - </a:t>
            </a:r>
            <a:r>
              <a:rPr lang="en-IN" sz="1500" dirty="0" err="1"/>
              <a:t>snake_block</a:t>
            </a:r>
            <a:r>
              <a:rPr lang="en-IN" sz="1500" dirty="0"/>
              <a:t>) / 10.0) * 10.0</a:t>
            </a:r>
          </a:p>
          <a:p>
            <a:endParaRPr lang="en-IN" sz="1500" dirty="0"/>
          </a:p>
          <a:p>
            <a:endParaRPr lang="en-IN" sz="15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EC9B8E-6958-B871-5E7E-0690C257DEB0}"/>
              </a:ext>
            </a:extLst>
          </p:cNvPr>
          <p:cNvSpPr txBox="1"/>
          <p:nvPr/>
        </p:nvSpPr>
        <p:spPr>
          <a:xfrm>
            <a:off x="7017063" y="-32310"/>
            <a:ext cx="3803337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/>
              <a:t> while not </a:t>
            </a:r>
            <a:r>
              <a:rPr lang="en-IN" sz="1500" dirty="0" err="1"/>
              <a:t>game_over</a:t>
            </a:r>
            <a:r>
              <a:rPr lang="en-IN" sz="1500" dirty="0"/>
              <a:t>:</a:t>
            </a:r>
          </a:p>
          <a:p>
            <a:endParaRPr lang="en-IN" sz="1500" dirty="0"/>
          </a:p>
          <a:p>
            <a:r>
              <a:rPr lang="en-IN" sz="1500" dirty="0"/>
              <a:t>        while </a:t>
            </a:r>
            <a:r>
              <a:rPr lang="en-IN" sz="1500" dirty="0" err="1"/>
              <a:t>game_close</a:t>
            </a:r>
            <a:r>
              <a:rPr lang="en-IN" sz="1500" dirty="0"/>
              <a:t> == True:</a:t>
            </a:r>
          </a:p>
          <a:p>
            <a:r>
              <a:rPr lang="en-IN" sz="1500" dirty="0"/>
              <a:t>            </a:t>
            </a:r>
            <a:r>
              <a:rPr lang="en-IN" sz="1500" dirty="0" err="1"/>
              <a:t>dis.fill</a:t>
            </a:r>
            <a:r>
              <a:rPr lang="en-IN" sz="1500" dirty="0"/>
              <a:t>(blue)</a:t>
            </a:r>
          </a:p>
          <a:p>
            <a:r>
              <a:rPr lang="en-IN" sz="1500" dirty="0"/>
              <a:t>            message("You Lost! Press Q-Quit or C-Play Again", red)</a:t>
            </a:r>
          </a:p>
          <a:p>
            <a:r>
              <a:rPr lang="en-IN" sz="1500" dirty="0"/>
              <a:t>            </a:t>
            </a:r>
            <a:r>
              <a:rPr lang="en-IN" sz="1500" dirty="0" err="1"/>
              <a:t>pygame.display.update</a:t>
            </a:r>
            <a:r>
              <a:rPr lang="en-IN" sz="1500" dirty="0"/>
              <a:t>()</a:t>
            </a:r>
          </a:p>
          <a:p>
            <a:endParaRPr lang="en-IN" sz="1500" dirty="0"/>
          </a:p>
          <a:p>
            <a:r>
              <a:rPr lang="en-IN" sz="1500" dirty="0"/>
              <a:t>            for event in </a:t>
            </a:r>
            <a:r>
              <a:rPr lang="en-IN" sz="1500" dirty="0" err="1"/>
              <a:t>pygame.event.get</a:t>
            </a:r>
            <a:r>
              <a:rPr lang="en-IN" sz="1500" dirty="0"/>
              <a:t>():</a:t>
            </a:r>
          </a:p>
          <a:p>
            <a:r>
              <a:rPr lang="en-IN" sz="1500" dirty="0"/>
              <a:t>                if </a:t>
            </a:r>
            <a:r>
              <a:rPr lang="en-IN" sz="1500" dirty="0" err="1"/>
              <a:t>event.type</a:t>
            </a:r>
            <a:r>
              <a:rPr lang="en-IN" sz="1500" dirty="0"/>
              <a:t> == </a:t>
            </a:r>
            <a:r>
              <a:rPr lang="en-IN" sz="1500" dirty="0" err="1"/>
              <a:t>pygame.KEYDOWN</a:t>
            </a:r>
            <a:r>
              <a:rPr lang="en-IN" sz="1500" dirty="0"/>
              <a:t>:</a:t>
            </a:r>
          </a:p>
          <a:p>
            <a:r>
              <a:rPr lang="en-IN" sz="1500" dirty="0"/>
              <a:t>                    if </a:t>
            </a:r>
            <a:r>
              <a:rPr lang="en-IN" sz="1500" dirty="0" err="1"/>
              <a:t>event.key</a:t>
            </a:r>
            <a:r>
              <a:rPr lang="en-IN" sz="1500" dirty="0"/>
              <a:t> == </a:t>
            </a:r>
            <a:r>
              <a:rPr lang="en-IN" sz="1500" dirty="0" err="1"/>
              <a:t>pygame.K_q</a:t>
            </a:r>
            <a:r>
              <a:rPr lang="en-IN" sz="1500" dirty="0"/>
              <a:t>:</a:t>
            </a:r>
          </a:p>
          <a:p>
            <a:r>
              <a:rPr lang="en-IN" sz="1500" dirty="0"/>
              <a:t>                        </a:t>
            </a:r>
            <a:r>
              <a:rPr lang="en-IN" sz="1500" dirty="0" err="1"/>
              <a:t>game_over</a:t>
            </a:r>
            <a:r>
              <a:rPr lang="en-IN" sz="1500" dirty="0"/>
              <a:t> = True</a:t>
            </a:r>
          </a:p>
          <a:p>
            <a:r>
              <a:rPr lang="en-IN" sz="1500" dirty="0"/>
              <a:t>                        </a:t>
            </a:r>
            <a:r>
              <a:rPr lang="en-IN" sz="1500" dirty="0" err="1"/>
              <a:t>game_close</a:t>
            </a:r>
            <a:r>
              <a:rPr lang="en-IN" sz="1500" dirty="0"/>
              <a:t> = False</a:t>
            </a:r>
          </a:p>
          <a:p>
            <a:r>
              <a:rPr lang="en-IN" sz="1500" dirty="0"/>
              <a:t>                    if </a:t>
            </a:r>
            <a:r>
              <a:rPr lang="en-IN" sz="1500" dirty="0" err="1"/>
              <a:t>event.key</a:t>
            </a:r>
            <a:r>
              <a:rPr lang="en-IN" sz="1500" dirty="0"/>
              <a:t> == </a:t>
            </a:r>
            <a:r>
              <a:rPr lang="en-IN" sz="1500" dirty="0" err="1"/>
              <a:t>pygame.K_c</a:t>
            </a:r>
            <a:r>
              <a:rPr lang="en-IN" sz="1500" dirty="0"/>
              <a:t>:</a:t>
            </a:r>
          </a:p>
          <a:p>
            <a:r>
              <a:rPr lang="en-IN" sz="1500" dirty="0"/>
              <a:t>                        </a:t>
            </a:r>
            <a:r>
              <a:rPr lang="en-IN" sz="1500" dirty="0" err="1"/>
              <a:t>gameLoop</a:t>
            </a:r>
            <a:r>
              <a:rPr lang="en-IN" sz="1500" dirty="0"/>
              <a:t>()</a:t>
            </a:r>
          </a:p>
          <a:p>
            <a:endParaRPr lang="en-IN" sz="1500" dirty="0"/>
          </a:p>
          <a:p>
            <a:r>
              <a:rPr lang="en-IN" sz="1500" dirty="0"/>
              <a:t>        for event in </a:t>
            </a:r>
            <a:r>
              <a:rPr lang="en-IN" sz="1500" dirty="0" err="1"/>
              <a:t>pygame.event.get</a:t>
            </a:r>
            <a:r>
              <a:rPr lang="en-IN" sz="1500" dirty="0"/>
              <a:t>():</a:t>
            </a:r>
          </a:p>
          <a:p>
            <a:r>
              <a:rPr lang="en-IN" sz="1500" dirty="0"/>
              <a:t>            if </a:t>
            </a:r>
            <a:r>
              <a:rPr lang="en-IN" sz="1500" dirty="0" err="1"/>
              <a:t>event.type</a:t>
            </a:r>
            <a:r>
              <a:rPr lang="en-IN" sz="1500" dirty="0"/>
              <a:t> == </a:t>
            </a:r>
            <a:r>
              <a:rPr lang="en-IN" sz="1500" dirty="0" err="1"/>
              <a:t>pygame.QUIT</a:t>
            </a:r>
            <a:r>
              <a:rPr lang="en-IN" sz="1500" dirty="0"/>
              <a:t>:</a:t>
            </a:r>
          </a:p>
          <a:p>
            <a:r>
              <a:rPr lang="en-IN" sz="1500" dirty="0"/>
              <a:t>                </a:t>
            </a:r>
            <a:r>
              <a:rPr lang="en-IN" sz="1500" dirty="0" err="1"/>
              <a:t>game_over</a:t>
            </a:r>
            <a:r>
              <a:rPr lang="en-IN" sz="1500" dirty="0"/>
              <a:t> = True</a:t>
            </a:r>
          </a:p>
          <a:p>
            <a:r>
              <a:rPr lang="en-IN" sz="1500" dirty="0"/>
              <a:t>            if </a:t>
            </a:r>
            <a:r>
              <a:rPr lang="en-IN" sz="1500" dirty="0" err="1"/>
              <a:t>event.type</a:t>
            </a:r>
            <a:r>
              <a:rPr lang="en-IN" sz="1500" dirty="0"/>
              <a:t> == </a:t>
            </a:r>
            <a:r>
              <a:rPr lang="en-IN" sz="1500" dirty="0" err="1"/>
              <a:t>pygame.KEYDOWN</a:t>
            </a:r>
            <a:r>
              <a:rPr lang="en-IN" sz="1500" dirty="0"/>
              <a:t>:</a:t>
            </a:r>
          </a:p>
          <a:p>
            <a:r>
              <a:rPr lang="en-IN" sz="1500" dirty="0"/>
              <a:t>                if </a:t>
            </a:r>
            <a:r>
              <a:rPr lang="en-IN" sz="1500" dirty="0" err="1"/>
              <a:t>event.key</a:t>
            </a:r>
            <a:r>
              <a:rPr lang="en-IN" sz="1500" dirty="0"/>
              <a:t> == </a:t>
            </a:r>
            <a:r>
              <a:rPr lang="en-IN" sz="1500" dirty="0" err="1"/>
              <a:t>pygame.K_LEFT</a:t>
            </a:r>
            <a:r>
              <a:rPr lang="en-IN" sz="1500" dirty="0"/>
              <a:t>:</a:t>
            </a:r>
          </a:p>
          <a:p>
            <a:r>
              <a:rPr lang="en-IN" sz="1500" dirty="0"/>
              <a:t>                    x1_change = -</a:t>
            </a:r>
            <a:r>
              <a:rPr lang="en-IN" sz="1500" dirty="0" err="1"/>
              <a:t>snake_block</a:t>
            </a:r>
            <a:endParaRPr lang="en-IN" sz="1500" dirty="0"/>
          </a:p>
          <a:p>
            <a:r>
              <a:rPr lang="en-IN" sz="1500" dirty="0"/>
              <a:t>                    y1_change = 0</a:t>
            </a:r>
          </a:p>
          <a:p>
            <a:r>
              <a:rPr lang="en-IN" sz="1500" dirty="0"/>
              <a:t>                </a:t>
            </a:r>
            <a:r>
              <a:rPr lang="en-IN" sz="1500" dirty="0" err="1"/>
              <a:t>elif</a:t>
            </a:r>
            <a:r>
              <a:rPr lang="en-IN" sz="1500" dirty="0"/>
              <a:t> </a:t>
            </a:r>
            <a:r>
              <a:rPr lang="en-IN" sz="1500" dirty="0" err="1"/>
              <a:t>event.key</a:t>
            </a:r>
            <a:r>
              <a:rPr lang="en-IN" sz="1500" dirty="0"/>
              <a:t> == </a:t>
            </a:r>
            <a:r>
              <a:rPr lang="en-IN" sz="1500" dirty="0" err="1"/>
              <a:t>pygame.K_RIGHT</a:t>
            </a:r>
            <a:r>
              <a:rPr lang="en-IN" sz="1500" dirty="0"/>
              <a:t>:</a:t>
            </a:r>
          </a:p>
          <a:p>
            <a:r>
              <a:rPr lang="en-IN" sz="1500" dirty="0"/>
              <a:t>                    x1_change = </a:t>
            </a:r>
            <a:r>
              <a:rPr lang="en-IN" sz="1500" dirty="0" err="1"/>
              <a:t>snake_block</a:t>
            </a:r>
            <a:endParaRPr lang="en-IN" sz="1500" dirty="0"/>
          </a:p>
          <a:p>
            <a:r>
              <a:rPr lang="en-IN" sz="1500" dirty="0"/>
              <a:t>                    y1_change = 0</a:t>
            </a:r>
          </a:p>
          <a:p>
            <a:r>
              <a:rPr lang="en-IN" sz="1500" dirty="0"/>
              <a:t>                </a:t>
            </a:r>
            <a:r>
              <a:rPr lang="en-IN" sz="1500" dirty="0" err="1"/>
              <a:t>elif</a:t>
            </a:r>
            <a:r>
              <a:rPr lang="en-IN" sz="1500" dirty="0"/>
              <a:t> </a:t>
            </a:r>
            <a:r>
              <a:rPr lang="en-IN" sz="1500" dirty="0" err="1"/>
              <a:t>event.key</a:t>
            </a:r>
            <a:r>
              <a:rPr lang="en-IN" sz="1500" dirty="0"/>
              <a:t> == </a:t>
            </a:r>
            <a:r>
              <a:rPr lang="en-IN" sz="1500" dirty="0" err="1"/>
              <a:t>pygame.K_UP</a:t>
            </a:r>
            <a:r>
              <a:rPr lang="en-IN" sz="1500" dirty="0"/>
              <a:t>:</a:t>
            </a:r>
          </a:p>
          <a:p>
            <a:r>
              <a:rPr lang="en-IN" sz="1500" dirty="0"/>
              <a:t>                    y1_change = -</a:t>
            </a:r>
            <a:r>
              <a:rPr lang="en-IN" sz="1500" dirty="0" err="1"/>
              <a:t>snake_block</a:t>
            </a:r>
            <a:endParaRPr lang="en-IN" sz="1500" dirty="0"/>
          </a:p>
          <a:p>
            <a:r>
              <a:rPr lang="en-IN" sz="1500" dirty="0"/>
              <a:t>                    x1_change = 0</a:t>
            </a:r>
          </a:p>
          <a:p>
            <a:r>
              <a:rPr lang="en-IN" sz="1500" dirty="0"/>
              <a:t>                </a:t>
            </a:r>
            <a:r>
              <a:rPr lang="en-IN" sz="1500" dirty="0" err="1"/>
              <a:t>elif</a:t>
            </a:r>
            <a:r>
              <a:rPr lang="en-IN" sz="1500" dirty="0"/>
              <a:t> </a:t>
            </a:r>
            <a:r>
              <a:rPr lang="en-IN" sz="1500" dirty="0" err="1"/>
              <a:t>event.key</a:t>
            </a:r>
            <a:r>
              <a:rPr lang="en-IN" sz="1500" dirty="0"/>
              <a:t> == </a:t>
            </a:r>
            <a:r>
              <a:rPr lang="en-IN" sz="1500" dirty="0" err="1"/>
              <a:t>pygame.K_DOWN</a:t>
            </a:r>
            <a:r>
              <a:rPr lang="en-IN" sz="1500" dirty="0"/>
              <a:t>:</a:t>
            </a:r>
          </a:p>
          <a:p>
            <a:r>
              <a:rPr lang="en-IN" sz="1500" dirty="0"/>
              <a:t>                    y1_change = </a:t>
            </a:r>
            <a:r>
              <a:rPr lang="en-IN" sz="1500" dirty="0" err="1"/>
              <a:t>snake_block</a:t>
            </a:r>
            <a:endParaRPr lang="en-IN" sz="1500" dirty="0"/>
          </a:p>
          <a:p>
            <a:r>
              <a:rPr lang="en-IN" sz="1500" dirty="0"/>
              <a:t>                    x1_change = 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B51F85-5FB4-CB2C-6BF6-0177797C464F}"/>
              </a:ext>
            </a:extLst>
          </p:cNvPr>
          <p:cNvSpPr txBox="1"/>
          <p:nvPr/>
        </p:nvSpPr>
        <p:spPr>
          <a:xfrm>
            <a:off x="10692246" y="-47549"/>
            <a:ext cx="3768169" cy="863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500" dirty="0"/>
          </a:p>
          <a:p>
            <a:r>
              <a:rPr lang="en-IN" sz="1500" dirty="0"/>
              <a:t>        if x1 &gt;= </a:t>
            </a:r>
            <a:r>
              <a:rPr lang="en-IN" sz="1500" dirty="0" err="1"/>
              <a:t>dis_width</a:t>
            </a:r>
            <a:r>
              <a:rPr lang="en-IN" sz="1500" dirty="0"/>
              <a:t> or x1 &lt; 0 or y1 &gt;= </a:t>
            </a:r>
            <a:r>
              <a:rPr lang="en-IN" sz="1500" dirty="0" err="1"/>
              <a:t>dis_height</a:t>
            </a:r>
            <a:r>
              <a:rPr lang="en-IN" sz="1500" dirty="0"/>
              <a:t> or y1 &lt; 0:</a:t>
            </a:r>
          </a:p>
          <a:p>
            <a:r>
              <a:rPr lang="en-IN" sz="1500" dirty="0"/>
              <a:t>            </a:t>
            </a:r>
            <a:r>
              <a:rPr lang="en-IN" sz="1500" dirty="0" err="1"/>
              <a:t>game_close</a:t>
            </a:r>
            <a:r>
              <a:rPr lang="en-IN" sz="1500" dirty="0"/>
              <a:t> = True</a:t>
            </a:r>
          </a:p>
          <a:p>
            <a:r>
              <a:rPr lang="en-IN" sz="1500" dirty="0"/>
              <a:t>        x1 += x1_change</a:t>
            </a:r>
          </a:p>
          <a:p>
            <a:r>
              <a:rPr lang="en-IN" sz="1500" dirty="0"/>
              <a:t>        y1 += y1_change</a:t>
            </a:r>
          </a:p>
          <a:p>
            <a:r>
              <a:rPr lang="en-IN" sz="1500" dirty="0"/>
              <a:t>        </a:t>
            </a:r>
            <a:r>
              <a:rPr lang="en-IN" sz="1500" dirty="0" err="1"/>
              <a:t>dis.fill</a:t>
            </a:r>
            <a:r>
              <a:rPr lang="en-IN" sz="1500" dirty="0"/>
              <a:t>(blue)</a:t>
            </a:r>
          </a:p>
          <a:p>
            <a:r>
              <a:rPr lang="en-IN" sz="1500" dirty="0"/>
              <a:t>        </a:t>
            </a:r>
            <a:r>
              <a:rPr lang="en-IN" sz="1500" dirty="0" err="1"/>
              <a:t>pygame.draw.rect</a:t>
            </a:r>
            <a:r>
              <a:rPr lang="en-IN" sz="1500" dirty="0"/>
              <a:t>(dis, green, [</a:t>
            </a:r>
            <a:r>
              <a:rPr lang="en-IN" sz="1500" dirty="0" err="1"/>
              <a:t>foodx</a:t>
            </a:r>
            <a:r>
              <a:rPr lang="en-IN" sz="1500" dirty="0"/>
              <a:t>, foody, </a:t>
            </a:r>
            <a:r>
              <a:rPr lang="en-IN" sz="1500" dirty="0" err="1"/>
              <a:t>snake_block</a:t>
            </a:r>
            <a:r>
              <a:rPr lang="en-IN" sz="1500" dirty="0"/>
              <a:t>, </a:t>
            </a:r>
            <a:r>
              <a:rPr lang="en-IN" sz="1500" dirty="0" err="1"/>
              <a:t>snake_block</a:t>
            </a:r>
            <a:r>
              <a:rPr lang="en-IN" sz="1500" dirty="0"/>
              <a:t>])</a:t>
            </a:r>
          </a:p>
          <a:p>
            <a:r>
              <a:rPr lang="en-IN" sz="1500" dirty="0"/>
              <a:t>        </a:t>
            </a:r>
            <a:r>
              <a:rPr lang="en-IN" sz="1500" dirty="0" err="1"/>
              <a:t>snake_Head</a:t>
            </a:r>
            <a:r>
              <a:rPr lang="en-IN" sz="1500" dirty="0"/>
              <a:t> = []</a:t>
            </a:r>
          </a:p>
          <a:p>
            <a:r>
              <a:rPr lang="en-IN" sz="1500" dirty="0"/>
              <a:t>        </a:t>
            </a:r>
            <a:r>
              <a:rPr lang="en-IN" sz="1500" dirty="0" err="1"/>
              <a:t>snake_Head.append</a:t>
            </a:r>
            <a:r>
              <a:rPr lang="en-IN" sz="1500" dirty="0"/>
              <a:t>(x1)</a:t>
            </a:r>
          </a:p>
          <a:p>
            <a:r>
              <a:rPr lang="en-IN" sz="1500" dirty="0"/>
              <a:t>        </a:t>
            </a:r>
            <a:r>
              <a:rPr lang="en-IN" sz="1500" dirty="0" err="1"/>
              <a:t>snake_Head.append</a:t>
            </a:r>
            <a:r>
              <a:rPr lang="en-IN" sz="1500" dirty="0"/>
              <a:t>(y1)</a:t>
            </a:r>
          </a:p>
          <a:p>
            <a:r>
              <a:rPr lang="en-IN" sz="1500" dirty="0"/>
              <a:t>        </a:t>
            </a:r>
            <a:r>
              <a:rPr lang="en-IN" sz="1500" dirty="0" err="1"/>
              <a:t>snake_List.append</a:t>
            </a:r>
            <a:r>
              <a:rPr lang="en-IN" sz="1500" dirty="0"/>
              <a:t>(</a:t>
            </a:r>
            <a:r>
              <a:rPr lang="en-IN" sz="1500" dirty="0" err="1"/>
              <a:t>snake_Head</a:t>
            </a:r>
            <a:r>
              <a:rPr lang="en-IN" sz="1500" dirty="0"/>
              <a:t>)</a:t>
            </a:r>
          </a:p>
          <a:p>
            <a:r>
              <a:rPr lang="en-IN" sz="1500" dirty="0"/>
              <a:t>        if </a:t>
            </a:r>
            <a:r>
              <a:rPr lang="en-IN" sz="1500" dirty="0" err="1"/>
              <a:t>len</a:t>
            </a:r>
            <a:r>
              <a:rPr lang="en-IN" sz="1500" dirty="0"/>
              <a:t>(</a:t>
            </a:r>
            <a:r>
              <a:rPr lang="en-IN" sz="1500" dirty="0" err="1"/>
              <a:t>snake_List</a:t>
            </a:r>
            <a:r>
              <a:rPr lang="en-IN" sz="1500" dirty="0"/>
              <a:t>) &gt; </a:t>
            </a:r>
            <a:r>
              <a:rPr lang="en-IN" sz="1500" dirty="0" err="1"/>
              <a:t>Length_of_snake</a:t>
            </a:r>
            <a:r>
              <a:rPr lang="en-IN" sz="1500" dirty="0"/>
              <a:t>:</a:t>
            </a:r>
          </a:p>
          <a:p>
            <a:r>
              <a:rPr lang="en-IN" sz="1500" dirty="0"/>
              <a:t>            del </a:t>
            </a:r>
            <a:r>
              <a:rPr lang="en-IN" sz="1500" dirty="0" err="1"/>
              <a:t>snake_List</a:t>
            </a:r>
            <a:r>
              <a:rPr lang="en-IN" sz="1500" dirty="0"/>
              <a:t>[0]</a:t>
            </a:r>
          </a:p>
          <a:p>
            <a:endParaRPr lang="en-IN" sz="1500" dirty="0"/>
          </a:p>
          <a:p>
            <a:r>
              <a:rPr lang="en-IN" sz="1500" dirty="0"/>
              <a:t>        for x in </a:t>
            </a:r>
            <a:r>
              <a:rPr lang="en-IN" sz="1500" dirty="0" err="1"/>
              <a:t>snake_List</a:t>
            </a:r>
            <a:r>
              <a:rPr lang="en-IN" sz="1500" dirty="0"/>
              <a:t>[:-1]:</a:t>
            </a:r>
          </a:p>
          <a:p>
            <a:r>
              <a:rPr lang="en-IN" sz="1500" dirty="0"/>
              <a:t>            if x == </a:t>
            </a:r>
            <a:r>
              <a:rPr lang="en-IN" sz="1500" dirty="0" err="1"/>
              <a:t>snake_Head</a:t>
            </a:r>
            <a:r>
              <a:rPr lang="en-IN" sz="1500" dirty="0"/>
              <a:t>:</a:t>
            </a:r>
          </a:p>
          <a:p>
            <a:r>
              <a:rPr lang="en-IN" sz="1500" dirty="0"/>
              <a:t>                </a:t>
            </a:r>
            <a:r>
              <a:rPr lang="en-IN" sz="1500" dirty="0" err="1"/>
              <a:t>game_close</a:t>
            </a:r>
            <a:r>
              <a:rPr lang="en-IN" sz="1500" dirty="0"/>
              <a:t> = True</a:t>
            </a:r>
          </a:p>
          <a:p>
            <a:endParaRPr lang="en-IN" sz="1500" dirty="0"/>
          </a:p>
          <a:p>
            <a:r>
              <a:rPr lang="en-IN" sz="1500" dirty="0"/>
              <a:t>        </a:t>
            </a:r>
            <a:r>
              <a:rPr lang="en-IN" sz="1500" dirty="0" err="1"/>
              <a:t>our_snake</a:t>
            </a:r>
            <a:r>
              <a:rPr lang="en-IN" sz="1500" dirty="0"/>
              <a:t>(</a:t>
            </a:r>
            <a:r>
              <a:rPr lang="en-IN" sz="1500" dirty="0" err="1"/>
              <a:t>snake_block</a:t>
            </a:r>
            <a:r>
              <a:rPr lang="en-IN" sz="1500" dirty="0"/>
              <a:t>, </a:t>
            </a:r>
            <a:r>
              <a:rPr lang="en-IN" sz="1500" dirty="0" err="1"/>
              <a:t>snake_List</a:t>
            </a:r>
            <a:r>
              <a:rPr lang="en-IN" sz="1500" dirty="0"/>
              <a:t>)</a:t>
            </a:r>
          </a:p>
          <a:p>
            <a:r>
              <a:rPr lang="en-IN" sz="1500" dirty="0"/>
              <a:t>        </a:t>
            </a:r>
            <a:r>
              <a:rPr lang="en-IN" sz="1500" dirty="0" err="1"/>
              <a:t>pygame.display.update</a:t>
            </a:r>
            <a:r>
              <a:rPr lang="en-IN" sz="1500" dirty="0"/>
              <a:t>()</a:t>
            </a:r>
          </a:p>
          <a:p>
            <a:endParaRPr lang="en-IN" sz="1500" dirty="0"/>
          </a:p>
          <a:p>
            <a:r>
              <a:rPr lang="en-IN" sz="1500" dirty="0"/>
              <a:t>        if x1 == </a:t>
            </a:r>
            <a:r>
              <a:rPr lang="en-IN" sz="1500" dirty="0" err="1"/>
              <a:t>foodx</a:t>
            </a:r>
            <a:r>
              <a:rPr lang="en-IN" sz="1500" dirty="0"/>
              <a:t> and y1 == foody:</a:t>
            </a:r>
          </a:p>
          <a:p>
            <a:r>
              <a:rPr lang="en-IN" sz="1500" dirty="0"/>
              <a:t>            </a:t>
            </a:r>
            <a:r>
              <a:rPr lang="en-IN" sz="1500" dirty="0" err="1"/>
              <a:t>foodx</a:t>
            </a:r>
            <a:r>
              <a:rPr lang="en-IN" sz="1500" dirty="0"/>
              <a:t> = round(</a:t>
            </a:r>
            <a:r>
              <a:rPr lang="en-IN" sz="1500" dirty="0" err="1"/>
              <a:t>random.randrange</a:t>
            </a:r>
            <a:r>
              <a:rPr lang="en-IN" sz="1500" dirty="0"/>
              <a:t>(0, </a:t>
            </a:r>
            <a:r>
              <a:rPr lang="en-IN" sz="1500" dirty="0" err="1"/>
              <a:t>dis_width</a:t>
            </a:r>
            <a:r>
              <a:rPr lang="en-IN" sz="1500" dirty="0"/>
              <a:t> - </a:t>
            </a:r>
            <a:r>
              <a:rPr lang="en-IN" sz="1500" dirty="0" err="1"/>
              <a:t>snake_block</a:t>
            </a:r>
            <a:r>
              <a:rPr lang="en-IN" sz="1500" dirty="0"/>
              <a:t>) / 10.0) * 10.0</a:t>
            </a:r>
          </a:p>
          <a:p>
            <a:r>
              <a:rPr lang="en-IN" sz="1500" dirty="0"/>
              <a:t>            foody = round(</a:t>
            </a:r>
            <a:r>
              <a:rPr lang="en-IN" sz="1500" dirty="0" err="1"/>
              <a:t>random.randrange</a:t>
            </a:r>
            <a:r>
              <a:rPr lang="en-IN" sz="1500" dirty="0"/>
              <a:t>(0, </a:t>
            </a:r>
            <a:r>
              <a:rPr lang="en-IN" sz="1500" dirty="0" err="1"/>
              <a:t>dis_height</a:t>
            </a:r>
            <a:r>
              <a:rPr lang="en-IN" sz="1500" dirty="0"/>
              <a:t> - </a:t>
            </a:r>
            <a:r>
              <a:rPr lang="en-IN" sz="1500" dirty="0" err="1"/>
              <a:t>snake_block</a:t>
            </a:r>
            <a:r>
              <a:rPr lang="en-IN" sz="1500" dirty="0"/>
              <a:t>) / 10.0) * 10.0</a:t>
            </a:r>
          </a:p>
          <a:p>
            <a:r>
              <a:rPr lang="en-IN" sz="1500" dirty="0"/>
              <a:t>            </a:t>
            </a:r>
            <a:r>
              <a:rPr lang="en-IN" sz="1500" dirty="0" err="1"/>
              <a:t>Length_of_snake</a:t>
            </a:r>
            <a:r>
              <a:rPr lang="en-IN" sz="1500" dirty="0"/>
              <a:t> += 1</a:t>
            </a:r>
          </a:p>
          <a:p>
            <a:endParaRPr lang="en-IN" sz="1500" dirty="0"/>
          </a:p>
          <a:p>
            <a:r>
              <a:rPr lang="en-IN" sz="1500" dirty="0"/>
              <a:t>        </a:t>
            </a:r>
            <a:r>
              <a:rPr lang="en-IN" sz="1500" dirty="0" err="1"/>
              <a:t>clock.tick</a:t>
            </a:r>
            <a:r>
              <a:rPr lang="en-IN" sz="1500" dirty="0"/>
              <a:t>(</a:t>
            </a:r>
            <a:r>
              <a:rPr lang="en-IN" sz="1500" dirty="0" err="1"/>
              <a:t>snake_speed</a:t>
            </a:r>
            <a:r>
              <a:rPr lang="en-IN" sz="1500" dirty="0"/>
              <a:t>)</a:t>
            </a:r>
          </a:p>
          <a:p>
            <a:endParaRPr lang="en-IN" sz="1500" dirty="0"/>
          </a:p>
          <a:p>
            <a:r>
              <a:rPr lang="en-IN" sz="1500" dirty="0"/>
              <a:t>    </a:t>
            </a:r>
            <a:r>
              <a:rPr lang="en-IN" sz="1500" dirty="0" err="1"/>
              <a:t>pygame.quit</a:t>
            </a:r>
            <a:r>
              <a:rPr lang="en-IN" sz="1500" dirty="0"/>
              <a:t>()</a:t>
            </a:r>
          </a:p>
          <a:p>
            <a:r>
              <a:rPr lang="en-IN" sz="1500" dirty="0"/>
              <a:t>    quit()</a:t>
            </a:r>
          </a:p>
          <a:p>
            <a:endParaRPr lang="en-IN" sz="1500" dirty="0"/>
          </a:p>
          <a:p>
            <a:r>
              <a:rPr lang="en-IN" sz="1500" dirty="0" err="1"/>
              <a:t>gameLoop</a:t>
            </a:r>
            <a:r>
              <a:rPr lang="en-IN" sz="1500" dirty="0"/>
              <a:t>()</a:t>
            </a:r>
          </a:p>
          <a:p>
            <a:endParaRPr lang="en-IN" sz="1500" dirty="0"/>
          </a:p>
        </p:txBody>
      </p:sp>
    </p:spTree>
    <p:extLst>
      <p:ext uri="{BB962C8B-B14F-4D97-AF65-F5344CB8AC3E}">
        <p14:creationId xmlns:p14="http://schemas.microsoft.com/office/powerpoint/2010/main" val="2273749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1426</Words>
  <Application>Microsoft Office PowerPoint</Application>
  <PresentationFormat>Custom</PresentationFormat>
  <Paragraphs>209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Aharoni</vt:lpstr>
      <vt:lpstr>Arial</vt:lpstr>
      <vt:lpstr>Arial Black</vt:lpstr>
      <vt:lpstr>Copperplate Gothic Bold</vt:lpstr>
      <vt:lpstr>Noto Sans TC</vt:lpstr>
      <vt:lpstr>Sora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aravinth raj</cp:lastModifiedBy>
  <cp:revision>5</cp:revision>
  <dcterms:created xsi:type="dcterms:W3CDTF">2024-07-26T02:59:45Z</dcterms:created>
  <dcterms:modified xsi:type="dcterms:W3CDTF">2024-07-31T04:13:38Z</dcterms:modified>
</cp:coreProperties>
</file>